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9.jpg" ContentType="image/png"/>
  <Override PartName="/ppt/media/image10.jpg" ContentType="image/png"/>
  <Override PartName="/ppt/media/image11.jpg" ContentType="image/pn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handoutMasterIdLst>
    <p:handoutMasterId r:id="rId46"/>
  </p:handoutMasterIdLst>
  <p:sldIdLst>
    <p:sldId id="378" r:id="rId2"/>
    <p:sldId id="257" r:id="rId3"/>
    <p:sldId id="302" r:id="rId4"/>
    <p:sldId id="321" r:id="rId5"/>
    <p:sldId id="322" r:id="rId6"/>
    <p:sldId id="313" r:id="rId7"/>
    <p:sldId id="366" r:id="rId8"/>
    <p:sldId id="362" r:id="rId9"/>
    <p:sldId id="363" r:id="rId10"/>
    <p:sldId id="361" r:id="rId11"/>
    <p:sldId id="324" r:id="rId12"/>
    <p:sldId id="306" r:id="rId13"/>
    <p:sldId id="325" r:id="rId14"/>
    <p:sldId id="308" r:id="rId15"/>
    <p:sldId id="364" r:id="rId16"/>
    <p:sldId id="328" r:id="rId17"/>
    <p:sldId id="330" r:id="rId18"/>
    <p:sldId id="384" r:id="rId19"/>
    <p:sldId id="334" r:id="rId20"/>
    <p:sldId id="260" r:id="rId21"/>
    <p:sldId id="332" r:id="rId22"/>
    <p:sldId id="331" r:id="rId23"/>
    <p:sldId id="261" r:id="rId24"/>
    <p:sldId id="336" r:id="rId25"/>
    <p:sldId id="338" r:id="rId26"/>
    <p:sldId id="379" r:id="rId27"/>
    <p:sldId id="380" r:id="rId28"/>
    <p:sldId id="381" r:id="rId29"/>
    <p:sldId id="292" r:id="rId30"/>
    <p:sldId id="294" r:id="rId31"/>
    <p:sldId id="295" r:id="rId32"/>
    <p:sldId id="347" r:id="rId33"/>
    <p:sldId id="346" r:id="rId34"/>
    <p:sldId id="337" r:id="rId35"/>
    <p:sldId id="356" r:id="rId36"/>
    <p:sldId id="349" r:id="rId37"/>
    <p:sldId id="376" r:id="rId38"/>
    <p:sldId id="377" r:id="rId39"/>
    <p:sldId id="351" r:id="rId40"/>
    <p:sldId id="352" r:id="rId41"/>
    <p:sldId id="353" r:id="rId42"/>
    <p:sldId id="354" r:id="rId43"/>
    <p:sldId id="355" r:id="rId44"/>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0" d="100"/>
          <a:sy n="70" d="100"/>
        </p:scale>
        <p:origin x="7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4.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FE05B-A798-4797-AC2A-C7F133F38FB5}" type="doc">
      <dgm:prSet loTypeId="urn:microsoft.com/office/officeart/2005/8/layout/vProcess5" loCatId="process" qsTypeId="urn:microsoft.com/office/officeart/2005/8/quickstyle/3d1" qsCatId="3D" csTypeId="urn:microsoft.com/office/officeart/2005/8/colors/colorful5" csCatId="colorful" phldr="1"/>
      <dgm:spPr/>
    </dgm:pt>
    <dgm:pt modelId="{2A2A51EF-D18C-4EC8-BEB4-9B14D5C286E3}">
      <dgm:prSet phldrT="[Text]" custT="1"/>
      <dgm:spPr/>
      <dgm:t>
        <a:bodyPr/>
        <a:lstStyle/>
        <a:p>
          <a:pPr rtl="1"/>
          <a:r>
            <a:rPr lang="fa-IR" sz="24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انواع مجلات و شاخص‌های ارزیابی مجلات علمی؛</a:t>
          </a:r>
          <a:endParaRPr lang="en-US" sz="2400" b="1" dirty="0">
            <a:solidFill>
              <a:schemeClr val="tx1"/>
            </a:solidFill>
          </a:endParaRPr>
        </a:p>
      </dgm:t>
    </dgm:pt>
    <dgm:pt modelId="{057C610D-A7D4-4A66-B5DB-44B1B31B211E}" type="parTrans" cxnId="{8D67C61D-985E-4AB4-A87E-C527D674F973}">
      <dgm:prSet/>
      <dgm:spPr/>
      <dgm:t>
        <a:bodyPr/>
        <a:lstStyle/>
        <a:p>
          <a:endParaRPr lang="en-US">
            <a:solidFill>
              <a:schemeClr val="tx1"/>
            </a:solidFill>
          </a:endParaRPr>
        </a:p>
      </dgm:t>
    </dgm:pt>
    <dgm:pt modelId="{6375EC5C-1D0B-4CC9-9146-6DDAD540A983}" type="sibTrans" cxnId="{8D67C61D-985E-4AB4-A87E-C527D674F973}">
      <dgm:prSet/>
      <dgm:spPr/>
      <dgm:t>
        <a:bodyPr/>
        <a:lstStyle/>
        <a:p>
          <a:endParaRPr lang="en-US">
            <a:solidFill>
              <a:schemeClr val="tx1"/>
            </a:solidFill>
          </a:endParaRPr>
        </a:p>
      </dgm:t>
    </dgm:pt>
    <dgm:pt modelId="{7A5BA2AC-7BF2-49B3-9F0B-444EDB5FA013}">
      <dgm:prSet phldrT="[Text]" custT="1"/>
      <dgm:spPr/>
      <dgm:t>
        <a:bodyPr/>
        <a:lstStyle/>
        <a:p>
          <a:r>
            <a:rPr lang="fa-IR" sz="24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پایگاه‌های استنادی و نمایه‌کننده مجلات و شاخص‌های آن‌ها؛</a:t>
          </a:r>
          <a:endParaRPr lang="en-US" sz="2400" b="1" dirty="0">
            <a:solidFill>
              <a:schemeClr val="tx1"/>
            </a:solidFill>
          </a:endParaRPr>
        </a:p>
      </dgm:t>
    </dgm:pt>
    <dgm:pt modelId="{BFBDEDB0-9F3C-442B-BA27-9DCCE63E2EAB}" type="parTrans" cxnId="{6C8D3E69-576D-40B4-AFE5-526E83EEDBEB}">
      <dgm:prSet/>
      <dgm:spPr/>
      <dgm:t>
        <a:bodyPr/>
        <a:lstStyle/>
        <a:p>
          <a:endParaRPr lang="en-US">
            <a:solidFill>
              <a:schemeClr val="tx1"/>
            </a:solidFill>
          </a:endParaRPr>
        </a:p>
      </dgm:t>
    </dgm:pt>
    <dgm:pt modelId="{6F82DA1D-6DC6-4BF2-BBE0-23609F15E107}" type="sibTrans" cxnId="{6C8D3E69-576D-40B4-AFE5-526E83EEDBEB}">
      <dgm:prSet/>
      <dgm:spPr/>
      <dgm:t>
        <a:bodyPr/>
        <a:lstStyle/>
        <a:p>
          <a:endParaRPr lang="en-US">
            <a:solidFill>
              <a:schemeClr val="tx1"/>
            </a:solidFill>
          </a:endParaRPr>
        </a:p>
      </dgm:t>
    </dgm:pt>
    <dgm:pt modelId="{63F94D87-25D4-4429-A7EA-89914D87F2E1}">
      <dgm:prSet custT="1"/>
      <dgm:spPr/>
      <dgm:t>
        <a:bodyPr/>
        <a:lstStyle/>
        <a:p>
          <a:pPr rtl="1"/>
          <a:r>
            <a:rPr lang="fa-IR" sz="24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انتخاب مجلات معتبر به تفکیک حوزه‌های تخصصی؛</a:t>
          </a:r>
          <a:endParaRPr lang="en-US" sz="2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dgm:t>
    </dgm:pt>
    <dgm:pt modelId="{B4857B24-D28D-4AED-B1C0-75C0B8D5E002}" type="parTrans" cxnId="{8066CE83-8160-4A46-B28B-08CA81904185}">
      <dgm:prSet/>
      <dgm:spPr/>
      <dgm:t>
        <a:bodyPr/>
        <a:lstStyle/>
        <a:p>
          <a:endParaRPr lang="en-US">
            <a:solidFill>
              <a:schemeClr val="tx1"/>
            </a:solidFill>
          </a:endParaRPr>
        </a:p>
      </dgm:t>
    </dgm:pt>
    <dgm:pt modelId="{69E474A2-1756-43A5-BF17-DB14B45BBF2A}" type="sibTrans" cxnId="{8066CE83-8160-4A46-B28B-08CA81904185}">
      <dgm:prSet/>
      <dgm:spPr/>
      <dgm:t>
        <a:bodyPr/>
        <a:lstStyle/>
        <a:p>
          <a:endParaRPr lang="en-US">
            <a:solidFill>
              <a:schemeClr val="tx1"/>
            </a:solidFill>
          </a:endParaRPr>
        </a:p>
      </dgm:t>
    </dgm:pt>
    <dgm:pt modelId="{F62264A8-0791-4700-B6A7-D58B858BC768}">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fa-IR" sz="3200"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معرفی مجلات نامعتبر، کم‌اعتبار و جعلی.</a:t>
          </a:r>
          <a:endParaRPr lang="en-US" sz="32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dgm:t>
    </dgm:pt>
    <dgm:pt modelId="{208FDA6A-A230-4B41-80A7-5E6E30EB55D3}" type="parTrans" cxnId="{15545DAC-AE5A-4192-B552-D5E3457C6076}">
      <dgm:prSet/>
      <dgm:spPr/>
      <dgm:t>
        <a:bodyPr/>
        <a:lstStyle/>
        <a:p>
          <a:endParaRPr lang="en-US">
            <a:solidFill>
              <a:schemeClr val="tx1"/>
            </a:solidFill>
          </a:endParaRPr>
        </a:p>
      </dgm:t>
    </dgm:pt>
    <dgm:pt modelId="{C41A1776-55F8-4BC3-B5C4-BFDED8F61656}" type="sibTrans" cxnId="{15545DAC-AE5A-4192-B552-D5E3457C6076}">
      <dgm:prSet/>
      <dgm:spPr/>
      <dgm:t>
        <a:bodyPr/>
        <a:lstStyle/>
        <a:p>
          <a:endParaRPr lang="en-US">
            <a:solidFill>
              <a:schemeClr val="tx1"/>
            </a:solidFill>
          </a:endParaRPr>
        </a:p>
      </dgm:t>
    </dgm:pt>
    <dgm:pt modelId="{3920EDFD-E8FA-4823-8707-6DAD4B35F432}" type="pres">
      <dgm:prSet presAssocID="{A0CFE05B-A798-4797-AC2A-C7F133F38FB5}" presName="outerComposite" presStyleCnt="0">
        <dgm:presLayoutVars>
          <dgm:chMax val="5"/>
          <dgm:dir/>
          <dgm:resizeHandles val="exact"/>
        </dgm:presLayoutVars>
      </dgm:prSet>
      <dgm:spPr/>
    </dgm:pt>
    <dgm:pt modelId="{DFBD88CF-F9CC-4A2C-B027-92BE674D8EDC}" type="pres">
      <dgm:prSet presAssocID="{A0CFE05B-A798-4797-AC2A-C7F133F38FB5}" presName="dummyMaxCanvas" presStyleCnt="0">
        <dgm:presLayoutVars/>
      </dgm:prSet>
      <dgm:spPr/>
    </dgm:pt>
    <dgm:pt modelId="{799B8F06-6C56-41AE-8292-6B7D8C556F50}" type="pres">
      <dgm:prSet presAssocID="{A0CFE05B-A798-4797-AC2A-C7F133F38FB5}" presName="FourNodes_1" presStyleLbl="node1" presStyleIdx="0" presStyleCnt="4">
        <dgm:presLayoutVars>
          <dgm:bulletEnabled val="1"/>
        </dgm:presLayoutVars>
      </dgm:prSet>
      <dgm:spPr/>
      <dgm:t>
        <a:bodyPr/>
        <a:lstStyle/>
        <a:p>
          <a:endParaRPr lang="en-US"/>
        </a:p>
      </dgm:t>
    </dgm:pt>
    <dgm:pt modelId="{B04452D7-3581-4C25-A5A7-0C49C1E41226}" type="pres">
      <dgm:prSet presAssocID="{A0CFE05B-A798-4797-AC2A-C7F133F38FB5}" presName="FourNodes_2" presStyleLbl="node1" presStyleIdx="1" presStyleCnt="4">
        <dgm:presLayoutVars>
          <dgm:bulletEnabled val="1"/>
        </dgm:presLayoutVars>
      </dgm:prSet>
      <dgm:spPr/>
      <dgm:t>
        <a:bodyPr/>
        <a:lstStyle/>
        <a:p>
          <a:endParaRPr lang="en-US"/>
        </a:p>
      </dgm:t>
    </dgm:pt>
    <dgm:pt modelId="{CA8216F2-B8A2-4DC2-A779-8BA31219F5AF}" type="pres">
      <dgm:prSet presAssocID="{A0CFE05B-A798-4797-AC2A-C7F133F38FB5}" presName="FourNodes_3" presStyleLbl="node1" presStyleIdx="2" presStyleCnt="4">
        <dgm:presLayoutVars>
          <dgm:bulletEnabled val="1"/>
        </dgm:presLayoutVars>
      </dgm:prSet>
      <dgm:spPr/>
      <dgm:t>
        <a:bodyPr/>
        <a:lstStyle/>
        <a:p>
          <a:endParaRPr lang="en-US"/>
        </a:p>
      </dgm:t>
    </dgm:pt>
    <dgm:pt modelId="{6A03E3EA-04A4-4DAD-8167-DDACD53EC29D}" type="pres">
      <dgm:prSet presAssocID="{A0CFE05B-A798-4797-AC2A-C7F133F38FB5}" presName="FourNodes_4" presStyleLbl="node1" presStyleIdx="3" presStyleCnt="4">
        <dgm:presLayoutVars>
          <dgm:bulletEnabled val="1"/>
        </dgm:presLayoutVars>
      </dgm:prSet>
      <dgm:spPr/>
      <dgm:t>
        <a:bodyPr/>
        <a:lstStyle/>
        <a:p>
          <a:endParaRPr lang="en-US"/>
        </a:p>
      </dgm:t>
    </dgm:pt>
    <dgm:pt modelId="{489BC89E-78C7-451C-BCCA-3B90E1C6F75C}" type="pres">
      <dgm:prSet presAssocID="{A0CFE05B-A798-4797-AC2A-C7F133F38FB5}" presName="FourConn_1-2" presStyleLbl="fgAccFollowNode1" presStyleIdx="0" presStyleCnt="3">
        <dgm:presLayoutVars>
          <dgm:bulletEnabled val="1"/>
        </dgm:presLayoutVars>
      </dgm:prSet>
      <dgm:spPr/>
      <dgm:t>
        <a:bodyPr/>
        <a:lstStyle/>
        <a:p>
          <a:endParaRPr lang="en-US"/>
        </a:p>
      </dgm:t>
    </dgm:pt>
    <dgm:pt modelId="{4A28ED56-4CCA-4572-94CA-550781179407}" type="pres">
      <dgm:prSet presAssocID="{A0CFE05B-A798-4797-AC2A-C7F133F38FB5}" presName="FourConn_2-3" presStyleLbl="fgAccFollowNode1" presStyleIdx="1" presStyleCnt="3">
        <dgm:presLayoutVars>
          <dgm:bulletEnabled val="1"/>
        </dgm:presLayoutVars>
      </dgm:prSet>
      <dgm:spPr/>
      <dgm:t>
        <a:bodyPr/>
        <a:lstStyle/>
        <a:p>
          <a:endParaRPr lang="en-US"/>
        </a:p>
      </dgm:t>
    </dgm:pt>
    <dgm:pt modelId="{0C587A0C-632D-4193-8475-8ED57D6E45DF}" type="pres">
      <dgm:prSet presAssocID="{A0CFE05B-A798-4797-AC2A-C7F133F38FB5}" presName="FourConn_3-4" presStyleLbl="fgAccFollowNode1" presStyleIdx="2" presStyleCnt="3">
        <dgm:presLayoutVars>
          <dgm:bulletEnabled val="1"/>
        </dgm:presLayoutVars>
      </dgm:prSet>
      <dgm:spPr/>
      <dgm:t>
        <a:bodyPr/>
        <a:lstStyle/>
        <a:p>
          <a:endParaRPr lang="en-US"/>
        </a:p>
      </dgm:t>
    </dgm:pt>
    <dgm:pt modelId="{FBC8B073-3182-46BB-9FE8-71A8EF2555CB}" type="pres">
      <dgm:prSet presAssocID="{A0CFE05B-A798-4797-AC2A-C7F133F38FB5}" presName="FourNodes_1_text" presStyleLbl="node1" presStyleIdx="3" presStyleCnt="4">
        <dgm:presLayoutVars>
          <dgm:bulletEnabled val="1"/>
        </dgm:presLayoutVars>
      </dgm:prSet>
      <dgm:spPr/>
      <dgm:t>
        <a:bodyPr/>
        <a:lstStyle/>
        <a:p>
          <a:endParaRPr lang="en-US"/>
        </a:p>
      </dgm:t>
    </dgm:pt>
    <dgm:pt modelId="{58CAD1B7-B28E-49B4-842E-73612D70E887}" type="pres">
      <dgm:prSet presAssocID="{A0CFE05B-A798-4797-AC2A-C7F133F38FB5}" presName="FourNodes_2_text" presStyleLbl="node1" presStyleIdx="3" presStyleCnt="4">
        <dgm:presLayoutVars>
          <dgm:bulletEnabled val="1"/>
        </dgm:presLayoutVars>
      </dgm:prSet>
      <dgm:spPr/>
      <dgm:t>
        <a:bodyPr/>
        <a:lstStyle/>
        <a:p>
          <a:endParaRPr lang="en-US"/>
        </a:p>
      </dgm:t>
    </dgm:pt>
    <dgm:pt modelId="{00C81A21-0E2A-44EF-BABB-77F70E0353B2}" type="pres">
      <dgm:prSet presAssocID="{A0CFE05B-A798-4797-AC2A-C7F133F38FB5}" presName="FourNodes_3_text" presStyleLbl="node1" presStyleIdx="3" presStyleCnt="4">
        <dgm:presLayoutVars>
          <dgm:bulletEnabled val="1"/>
        </dgm:presLayoutVars>
      </dgm:prSet>
      <dgm:spPr/>
      <dgm:t>
        <a:bodyPr/>
        <a:lstStyle/>
        <a:p>
          <a:endParaRPr lang="en-US"/>
        </a:p>
      </dgm:t>
    </dgm:pt>
    <dgm:pt modelId="{2CAA462F-13E9-437A-B33D-E341EAF37C7E}" type="pres">
      <dgm:prSet presAssocID="{A0CFE05B-A798-4797-AC2A-C7F133F38FB5}" presName="FourNodes_4_text" presStyleLbl="node1" presStyleIdx="3" presStyleCnt="4">
        <dgm:presLayoutVars>
          <dgm:bulletEnabled val="1"/>
        </dgm:presLayoutVars>
      </dgm:prSet>
      <dgm:spPr/>
      <dgm:t>
        <a:bodyPr/>
        <a:lstStyle/>
        <a:p>
          <a:endParaRPr lang="en-US"/>
        </a:p>
      </dgm:t>
    </dgm:pt>
  </dgm:ptLst>
  <dgm:cxnLst>
    <dgm:cxn modelId="{7C56268D-F326-418D-B93F-16DE45045100}" type="presOf" srcId="{7A5BA2AC-7BF2-49B3-9F0B-444EDB5FA013}" destId="{B04452D7-3581-4C25-A5A7-0C49C1E41226}" srcOrd="0" destOrd="0" presId="urn:microsoft.com/office/officeart/2005/8/layout/vProcess5"/>
    <dgm:cxn modelId="{065DF931-9C37-4560-894B-96D4CF246386}" type="presOf" srcId="{6F82DA1D-6DC6-4BF2-BBE0-23609F15E107}" destId="{4A28ED56-4CCA-4572-94CA-550781179407}" srcOrd="0" destOrd="0" presId="urn:microsoft.com/office/officeart/2005/8/layout/vProcess5"/>
    <dgm:cxn modelId="{559A3CAE-6B04-45B1-AE17-8C3907D62F1F}" type="presOf" srcId="{A0CFE05B-A798-4797-AC2A-C7F133F38FB5}" destId="{3920EDFD-E8FA-4823-8707-6DAD4B35F432}" srcOrd="0" destOrd="0" presId="urn:microsoft.com/office/officeart/2005/8/layout/vProcess5"/>
    <dgm:cxn modelId="{626EA332-EC4A-49AC-9AE6-39B870EABBBD}" type="presOf" srcId="{69E474A2-1756-43A5-BF17-DB14B45BBF2A}" destId="{0C587A0C-632D-4193-8475-8ED57D6E45DF}" srcOrd="0" destOrd="0" presId="urn:microsoft.com/office/officeart/2005/8/layout/vProcess5"/>
    <dgm:cxn modelId="{6C8D3E69-576D-40B4-AFE5-526E83EEDBEB}" srcId="{A0CFE05B-A798-4797-AC2A-C7F133F38FB5}" destId="{7A5BA2AC-7BF2-49B3-9F0B-444EDB5FA013}" srcOrd="1" destOrd="0" parTransId="{BFBDEDB0-9F3C-442B-BA27-9DCCE63E2EAB}" sibTransId="{6F82DA1D-6DC6-4BF2-BBE0-23609F15E107}"/>
    <dgm:cxn modelId="{F6761650-6172-4885-96FC-D9BC9C36220A}" type="presOf" srcId="{2A2A51EF-D18C-4EC8-BEB4-9B14D5C286E3}" destId="{799B8F06-6C56-41AE-8292-6B7D8C556F50}" srcOrd="0" destOrd="0" presId="urn:microsoft.com/office/officeart/2005/8/layout/vProcess5"/>
    <dgm:cxn modelId="{A67649CA-C421-464B-8C22-535897F9E0E3}" type="presOf" srcId="{7A5BA2AC-7BF2-49B3-9F0B-444EDB5FA013}" destId="{58CAD1B7-B28E-49B4-842E-73612D70E887}" srcOrd="1" destOrd="0" presId="urn:microsoft.com/office/officeart/2005/8/layout/vProcess5"/>
    <dgm:cxn modelId="{257D0513-DE80-4C5E-9F94-462BC324BEB9}" type="presOf" srcId="{2A2A51EF-D18C-4EC8-BEB4-9B14D5C286E3}" destId="{FBC8B073-3182-46BB-9FE8-71A8EF2555CB}" srcOrd="1" destOrd="0" presId="urn:microsoft.com/office/officeart/2005/8/layout/vProcess5"/>
    <dgm:cxn modelId="{B38C801F-DB14-4B5E-B732-AB8BB652A25F}" type="presOf" srcId="{F62264A8-0791-4700-B6A7-D58B858BC768}" destId="{6A03E3EA-04A4-4DAD-8167-DDACD53EC29D}" srcOrd="0" destOrd="0" presId="urn:microsoft.com/office/officeart/2005/8/layout/vProcess5"/>
    <dgm:cxn modelId="{CD33D5C2-4FCE-49A3-8490-7B607C4ADAAB}" type="presOf" srcId="{63F94D87-25D4-4429-A7EA-89914D87F2E1}" destId="{00C81A21-0E2A-44EF-BABB-77F70E0353B2}" srcOrd="1" destOrd="0" presId="urn:microsoft.com/office/officeart/2005/8/layout/vProcess5"/>
    <dgm:cxn modelId="{8066CE83-8160-4A46-B28B-08CA81904185}" srcId="{A0CFE05B-A798-4797-AC2A-C7F133F38FB5}" destId="{63F94D87-25D4-4429-A7EA-89914D87F2E1}" srcOrd="2" destOrd="0" parTransId="{B4857B24-D28D-4AED-B1C0-75C0B8D5E002}" sibTransId="{69E474A2-1756-43A5-BF17-DB14B45BBF2A}"/>
    <dgm:cxn modelId="{BBD06900-7454-49B6-9036-0F74ACC7E40C}" type="presOf" srcId="{63F94D87-25D4-4429-A7EA-89914D87F2E1}" destId="{CA8216F2-B8A2-4DC2-A779-8BA31219F5AF}" srcOrd="0" destOrd="0" presId="urn:microsoft.com/office/officeart/2005/8/layout/vProcess5"/>
    <dgm:cxn modelId="{8D67C61D-985E-4AB4-A87E-C527D674F973}" srcId="{A0CFE05B-A798-4797-AC2A-C7F133F38FB5}" destId="{2A2A51EF-D18C-4EC8-BEB4-9B14D5C286E3}" srcOrd="0" destOrd="0" parTransId="{057C610D-A7D4-4A66-B5DB-44B1B31B211E}" sibTransId="{6375EC5C-1D0B-4CC9-9146-6DDAD540A983}"/>
    <dgm:cxn modelId="{BDC013B3-55F1-4ADE-B6F3-1728614A5729}" type="presOf" srcId="{6375EC5C-1D0B-4CC9-9146-6DDAD540A983}" destId="{489BC89E-78C7-451C-BCCA-3B90E1C6F75C}" srcOrd="0" destOrd="0" presId="urn:microsoft.com/office/officeart/2005/8/layout/vProcess5"/>
    <dgm:cxn modelId="{16EA8196-9E48-459C-A245-3D1F54806295}" type="presOf" srcId="{F62264A8-0791-4700-B6A7-D58B858BC768}" destId="{2CAA462F-13E9-437A-B33D-E341EAF37C7E}" srcOrd="1" destOrd="0" presId="urn:microsoft.com/office/officeart/2005/8/layout/vProcess5"/>
    <dgm:cxn modelId="{15545DAC-AE5A-4192-B552-D5E3457C6076}" srcId="{A0CFE05B-A798-4797-AC2A-C7F133F38FB5}" destId="{F62264A8-0791-4700-B6A7-D58B858BC768}" srcOrd="3" destOrd="0" parTransId="{208FDA6A-A230-4B41-80A7-5E6E30EB55D3}" sibTransId="{C41A1776-55F8-4BC3-B5C4-BFDED8F61656}"/>
    <dgm:cxn modelId="{F32AD0DA-2F86-42EF-877C-FE6C03870889}" type="presParOf" srcId="{3920EDFD-E8FA-4823-8707-6DAD4B35F432}" destId="{DFBD88CF-F9CC-4A2C-B027-92BE674D8EDC}" srcOrd="0" destOrd="0" presId="urn:microsoft.com/office/officeart/2005/8/layout/vProcess5"/>
    <dgm:cxn modelId="{172AD536-F450-4C86-A700-7B461D3D12E5}" type="presParOf" srcId="{3920EDFD-E8FA-4823-8707-6DAD4B35F432}" destId="{799B8F06-6C56-41AE-8292-6B7D8C556F50}" srcOrd="1" destOrd="0" presId="urn:microsoft.com/office/officeart/2005/8/layout/vProcess5"/>
    <dgm:cxn modelId="{E188454F-0239-43C5-ABB4-1184E51A06CA}" type="presParOf" srcId="{3920EDFD-E8FA-4823-8707-6DAD4B35F432}" destId="{B04452D7-3581-4C25-A5A7-0C49C1E41226}" srcOrd="2" destOrd="0" presId="urn:microsoft.com/office/officeart/2005/8/layout/vProcess5"/>
    <dgm:cxn modelId="{363491E3-A7A4-49A1-8886-B6BFE850D589}" type="presParOf" srcId="{3920EDFD-E8FA-4823-8707-6DAD4B35F432}" destId="{CA8216F2-B8A2-4DC2-A779-8BA31219F5AF}" srcOrd="3" destOrd="0" presId="urn:microsoft.com/office/officeart/2005/8/layout/vProcess5"/>
    <dgm:cxn modelId="{63F4CF15-E01E-4921-B852-E24948F8EA12}" type="presParOf" srcId="{3920EDFD-E8FA-4823-8707-6DAD4B35F432}" destId="{6A03E3EA-04A4-4DAD-8167-DDACD53EC29D}" srcOrd="4" destOrd="0" presId="urn:microsoft.com/office/officeart/2005/8/layout/vProcess5"/>
    <dgm:cxn modelId="{C5668B59-4BB8-4825-885E-3C906BA22006}" type="presParOf" srcId="{3920EDFD-E8FA-4823-8707-6DAD4B35F432}" destId="{489BC89E-78C7-451C-BCCA-3B90E1C6F75C}" srcOrd="5" destOrd="0" presId="urn:microsoft.com/office/officeart/2005/8/layout/vProcess5"/>
    <dgm:cxn modelId="{31E319CE-EA7D-423D-8963-AFDBF984656C}" type="presParOf" srcId="{3920EDFD-E8FA-4823-8707-6DAD4B35F432}" destId="{4A28ED56-4CCA-4572-94CA-550781179407}" srcOrd="6" destOrd="0" presId="urn:microsoft.com/office/officeart/2005/8/layout/vProcess5"/>
    <dgm:cxn modelId="{24DFFF37-A27C-44D7-A052-9ECD8A776E83}" type="presParOf" srcId="{3920EDFD-E8FA-4823-8707-6DAD4B35F432}" destId="{0C587A0C-632D-4193-8475-8ED57D6E45DF}" srcOrd="7" destOrd="0" presId="urn:microsoft.com/office/officeart/2005/8/layout/vProcess5"/>
    <dgm:cxn modelId="{8BA5BBC5-782D-49FC-9350-905ACE370B95}" type="presParOf" srcId="{3920EDFD-E8FA-4823-8707-6DAD4B35F432}" destId="{FBC8B073-3182-46BB-9FE8-71A8EF2555CB}" srcOrd="8" destOrd="0" presId="urn:microsoft.com/office/officeart/2005/8/layout/vProcess5"/>
    <dgm:cxn modelId="{8C0923B3-67D8-4E18-9BE3-34CCA03740E8}" type="presParOf" srcId="{3920EDFD-E8FA-4823-8707-6DAD4B35F432}" destId="{58CAD1B7-B28E-49B4-842E-73612D70E887}" srcOrd="9" destOrd="0" presId="urn:microsoft.com/office/officeart/2005/8/layout/vProcess5"/>
    <dgm:cxn modelId="{B8355F6C-3B79-4637-8C9B-FD3BA4197C7E}" type="presParOf" srcId="{3920EDFD-E8FA-4823-8707-6DAD4B35F432}" destId="{00C81A21-0E2A-44EF-BABB-77F70E0353B2}" srcOrd="10" destOrd="0" presId="urn:microsoft.com/office/officeart/2005/8/layout/vProcess5"/>
    <dgm:cxn modelId="{A5B46CD2-3BDE-4F12-A867-C16FC7C579A5}" type="presParOf" srcId="{3920EDFD-E8FA-4823-8707-6DAD4B35F432}" destId="{2CAA462F-13E9-437A-B33D-E341EAF37C7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93B998-3D09-4D7C-93B3-394E766B2CAA}"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n-US"/>
        </a:p>
      </dgm:t>
    </dgm:pt>
    <dgm:pt modelId="{83FBD1A4-3E49-48E5-8D72-031205D3B97F}">
      <dgm:prSet phldrT="[Text]" custT="1"/>
      <dgm:spPr/>
      <dgm:t>
        <a:bodyPr/>
        <a:lstStyle/>
        <a:p>
          <a:pPr algn="ctr" rtl="1"/>
          <a:r>
            <a:rPr lang="fa-IR" sz="2000" b="1" smtClean="0">
              <a:effectLst>
                <a:outerShdw blurRad="38100" dist="38100" dir="2700000" algn="tl">
                  <a:srgbClr val="000000">
                    <a:alpha val="43137"/>
                  </a:srgbClr>
                </a:outerShdw>
              </a:effectLst>
              <a:cs typeface="B Nazanin" panose="00000400000000000000" pitchFamily="2" charset="-78"/>
            </a:rPr>
            <a:t>پایگاه‌های نمایه‌کننده مجلات</a:t>
          </a:r>
          <a:endParaRPr lang="en-US" sz="2000" b="1" dirty="0">
            <a:effectLst>
              <a:outerShdw blurRad="38100" dist="38100" dir="2700000" algn="tl">
                <a:srgbClr val="000000">
                  <a:alpha val="43137"/>
                </a:srgbClr>
              </a:outerShdw>
            </a:effectLst>
            <a:cs typeface="B Nazanin" panose="00000400000000000000" pitchFamily="2" charset="-78"/>
          </a:endParaRPr>
        </a:p>
      </dgm:t>
    </dgm:pt>
    <dgm:pt modelId="{46F4FE6F-D154-4503-9671-B642CF708180}" type="parTrans" cxnId="{478C6CCC-243E-4FC0-95ED-03DB7FC096CC}">
      <dgm:prSet/>
      <dgm:spPr/>
      <dgm:t>
        <a:bodyPr/>
        <a:lstStyle/>
        <a:p>
          <a:endParaRPr lang="en-US"/>
        </a:p>
      </dgm:t>
    </dgm:pt>
    <dgm:pt modelId="{39A3BA34-E764-4932-8945-6A754DF85727}" type="sibTrans" cxnId="{478C6CCC-243E-4FC0-95ED-03DB7FC096CC}">
      <dgm:prSet/>
      <dgm:spPr/>
      <dgm:t>
        <a:bodyPr/>
        <a:lstStyle/>
        <a:p>
          <a:endParaRPr lang="en-US"/>
        </a:p>
      </dgm:t>
    </dgm:pt>
    <dgm:pt modelId="{9090AC45-5BCA-4EE5-BBB0-C74E5FDBD1A5}">
      <dgm:prSet phldrT="[Text]" custT="1"/>
      <dgm:spPr/>
      <dgm:t>
        <a:bodyPr/>
        <a:lstStyle/>
        <a:p>
          <a:pPr algn="ctr" rtl="1"/>
          <a:r>
            <a:rPr lang="en-US" sz="2000" b="0" dirty="0" smtClean="0">
              <a:cs typeface="+mj-cs"/>
            </a:rPr>
            <a:t>WOS (</a:t>
          </a:r>
          <a:r>
            <a:rPr lang="en-US" sz="2000" b="0" dirty="0" err="1" smtClean="0">
              <a:cs typeface="+mj-cs"/>
            </a:rPr>
            <a:t>Clarivate</a:t>
          </a:r>
          <a:r>
            <a:rPr lang="en-US" sz="2000" b="0" dirty="0" smtClean="0">
              <a:cs typeface="+mj-cs"/>
            </a:rPr>
            <a:t> Analytics)</a:t>
          </a:r>
          <a:r>
            <a:rPr lang="fa-IR" sz="2000" b="0" dirty="0" smtClean="0">
              <a:cs typeface="+mj-cs"/>
            </a:rPr>
            <a:t> </a:t>
          </a:r>
          <a:endParaRPr lang="en-US" sz="2000" b="0" dirty="0">
            <a:cs typeface="+mj-cs"/>
          </a:endParaRPr>
        </a:p>
      </dgm:t>
    </dgm:pt>
    <dgm:pt modelId="{9F19BBD3-B9F5-49E6-B04B-665531C58975}" type="parTrans" cxnId="{20A332BD-7C50-4C8F-842B-9C00EC9053D4}">
      <dgm:prSet/>
      <dgm:spPr/>
      <dgm:t>
        <a:bodyPr/>
        <a:lstStyle/>
        <a:p>
          <a:pPr algn="ctr" rtl="1"/>
          <a:endParaRPr lang="en-US" sz="2000">
            <a:cs typeface="B Nazanin" panose="00000400000000000000" pitchFamily="2" charset="-78"/>
          </a:endParaRPr>
        </a:p>
      </dgm:t>
    </dgm:pt>
    <dgm:pt modelId="{3247551F-0481-47ED-A3AE-B2654D14D0BA}" type="sibTrans" cxnId="{20A332BD-7C50-4C8F-842B-9C00EC9053D4}">
      <dgm:prSet/>
      <dgm:spPr/>
      <dgm:t>
        <a:bodyPr/>
        <a:lstStyle/>
        <a:p>
          <a:endParaRPr lang="en-US"/>
        </a:p>
      </dgm:t>
    </dgm:pt>
    <dgm:pt modelId="{D5C8E508-04D8-4447-8FF0-37F7C79AF234}">
      <dgm:prSet phldrT="[Text]" custT="1"/>
      <dgm:spPr/>
      <dgm:t>
        <a:bodyPr/>
        <a:lstStyle/>
        <a:p>
          <a:pPr algn="ctr" rtl="1"/>
          <a:r>
            <a:rPr lang="fa-IR" sz="2000" dirty="0" smtClean="0">
              <a:cs typeface="B Nazanin" panose="00000400000000000000" pitchFamily="2" charset="-78"/>
            </a:rPr>
            <a:t>سایر نمایه های تخصصی مثل </a:t>
          </a:r>
          <a:r>
            <a:rPr lang="en-US" sz="2000" dirty="0" smtClean="0">
              <a:cs typeface="B Nazanin" panose="00000400000000000000" pitchFamily="2" charset="-78"/>
            </a:rPr>
            <a:t>Inspect ,</a:t>
          </a:r>
          <a:r>
            <a:rPr lang="en-US" sz="2000" dirty="0" err="1" smtClean="0">
              <a:cs typeface="B Nazanin" panose="00000400000000000000" pitchFamily="2" charset="-78"/>
            </a:rPr>
            <a:t>Biosis</a:t>
          </a:r>
          <a:r>
            <a:rPr lang="en-US" sz="2000" dirty="0" smtClean="0">
              <a:cs typeface="B Nazanin" panose="00000400000000000000" pitchFamily="2" charset="-78"/>
            </a:rPr>
            <a:t>, </a:t>
          </a:r>
          <a:r>
            <a:rPr lang="en-US" sz="2000" dirty="0" err="1" smtClean="0">
              <a:cs typeface="B Nazanin" panose="00000400000000000000" pitchFamily="2" charset="-78"/>
            </a:rPr>
            <a:t>Embase</a:t>
          </a:r>
          <a:r>
            <a:rPr lang="en-US" sz="2000" dirty="0" smtClean="0">
              <a:cs typeface="B Nazanin" panose="00000400000000000000" pitchFamily="2" charset="-78"/>
            </a:rPr>
            <a:t>…</a:t>
          </a:r>
          <a:endParaRPr lang="en-US" sz="2000" dirty="0">
            <a:cs typeface="B Nazanin" panose="00000400000000000000" pitchFamily="2" charset="-78"/>
          </a:endParaRPr>
        </a:p>
      </dgm:t>
    </dgm:pt>
    <dgm:pt modelId="{1AAFADC7-180D-4564-AB79-D7CE9197BA12}" type="parTrans" cxnId="{4EE275C9-2AAB-401C-8E28-F233D4CC4ADF}">
      <dgm:prSet/>
      <dgm:spPr/>
      <dgm:t>
        <a:bodyPr/>
        <a:lstStyle/>
        <a:p>
          <a:pPr algn="ctr" rtl="1"/>
          <a:endParaRPr lang="en-US" sz="2000">
            <a:cs typeface="B Nazanin" panose="00000400000000000000" pitchFamily="2" charset="-78"/>
          </a:endParaRPr>
        </a:p>
      </dgm:t>
    </dgm:pt>
    <dgm:pt modelId="{4C62461E-4422-4DCB-9FE5-ECDCF5199986}" type="sibTrans" cxnId="{4EE275C9-2AAB-401C-8E28-F233D4CC4ADF}">
      <dgm:prSet/>
      <dgm:spPr/>
      <dgm:t>
        <a:bodyPr/>
        <a:lstStyle/>
        <a:p>
          <a:endParaRPr lang="en-US"/>
        </a:p>
      </dgm:t>
    </dgm:pt>
    <dgm:pt modelId="{4F9C43F2-5A64-4AB3-9B89-9365F4020F32}">
      <dgm:prSet phldrT="[Text]" custT="1"/>
      <dgm:spPr/>
      <dgm:t>
        <a:bodyPr/>
        <a:lstStyle/>
        <a:p>
          <a:pPr algn="ctr" rtl="1"/>
          <a:r>
            <a:rPr lang="en-US" sz="2000" dirty="0" smtClean="0">
              <a:cs typeface="B Nazanin" panose="00000400000000000000" pitchFamily="2" charset="-78"/>
            </a:rPr>
            <a:t>SCOPUS</a:t>
          </a:r>
          <a:endParaRPr lang="en-US" sz="2000" dirty="0">
            <a:cs typeface="B Nazanin" panose="00000400000000000000" pitchFamily="2" charset="-78"/>
          </a:endParaRPr>
        </a:p>
      </dgm:t>
    </dgm:pt>
    <dgm:pt modelId="{82D08534-370F-4F59-8738-0E4573057E41}" type="parTrans" cxnId="{39477142-8D92-4CD7-82B1-017FA4C3D7C2}">
      <dgm:prSet/>
      <dgm:spPr/>
      <dgm:t>
        <a:bodyPr/>
        <a:lstStyle/>
        <a:p>
          <a:pPr algn="ctr" rtl="1"/>
          <a:endParaRPr lang="en-US" sz="2000">
            <a:cs typeface="B Nazanin" panose="00000400000000000000" pitchFamily="2" charset="-78"/>
          </a:endParaRPr>
        </a:p>
      </dgm:t>
    </dgm:pt>
    <dgm:pt modelId="{4BB08BCD-E50B-42E0-8B40-CD37C74C26D3}" type="sibTrans" cxnId="{39477142-8D92-4CD7-82B1-017FA4C3D7C2}">
      <dgm:prSet/>
      <dgm:spPr/>
      <dgm:t>
        <a:bodyPr/>
        <a:lstStyle/>
        <a:p>
          <a:endParaRPr lang="en-US"/>
        </a:p>
      </dgm:t>
    </dgm:pt>
    <dgm:pt modelId="{AFA33CD1-9F93-434D-9E75-91D2AEECACA1}">
      <dgm:prSet phldrT="[Text]" custT="1"/>
      <dgm:spPr/>
      <dgm:t>
        <a:bodyPr/>
        <a:lstStyle/>
        <a:p>
          <a:pPr algn="ctr" rtl="1"/>
          <a:r>
            <a:rPr lang="fa-IR" sz="2000" dirty="0" smtClean="0">
              <a:cs typeface="B Nazanin" panose="00000400000000000000" pitchFamily="2" charset="-78"/>
            </a:rPr>
            <a:t>پایگاه استنادی علوم جهان اسلام (</a:t>
          </a:r>
          <a:r>
            <a:rPr lang="en-US" sz="2000" dirty="0" smtClean="0">
              <a:cs typeface="B Nazanin" panose="00000400000000000000" pitchFamily="2" charset="-78"/>
            </a:rPr>
            <a:t>ISC</a:t>
          </a:r>
          <a:r>
            <a:rPr lang="fa-IR" sz="2000" dirty="0" smtClean="0">
              <a:cs typeface="B Nazanin" panose="00000400000000000000" pitchFamily="2" charset="-78"/>
            </a:rPr>
            <a:t>)</a:t>
          </a:r>
          <a:endParaRPr lang="en-US" sz="2000" dirty="0">
            <a:cs typeface="B Nazanin" panose="00000400000000000000" pitchFamily="2" charset="-78"/>
          </a:endParaRPr>
        </a:p>
      </dgm:t>
    </dgm:pt>
    <dgm:pt modelId="{9D394D06-FA00-4F38-B918-FD40063D6303}" type="parTrans" cxnId="{C454BC37-83D8-479D-AAA2-94ADBFDD6761}">
      <dgm:prSet/>
      <dgm:spPr/>
      <dgm:t>
        <a:bodyPr/>
        <a:lstStyle/>
        <a:p>
          <a:endParaRPr lang="en-US"/>
        </a:p>
      </dgm:t>
    </dgm:pt>
    <dgm:pt modelId="{8CF1DAD2-6975-4DAD-A6E4-9D53109EDE3D}" type="sibTrans" cxnId="{C454BC37-83D8-479D-AAA2-94ADBFDD6761}">
      <dgm:prSet/>
      <dgm:spPr/>
      <dgm:t>
        <a:bodyPr/>
        <a:lstStyle/>
        <a:p>
          <a:endParaRPr lang="en-US"/>
        </a:p>
      </dgm:t>
    </dgm:pt>
    <dgm:pt modelId="{A26215B7-E5C6-4CF1-9556-DE46E5B6609C}">
      <dgm:prSet phldrT="[Text]" custT="1"/>
      <dgm:spPr/>
      <dgm:t>
        <a:bodyPr/>
        <a:lstStyle/>
        <a:p>
          <a:pPr algn="ctr" rtl="1"/>
          <a:r>
            <a:rPr lang="fa-IR" sz="2000" dirty="0" smtClean="0">
              <a:cs typeface="B Nazanin" panose="00000400000000000000" pitchFamily="2" charset="-78"/>
            </a:rPr>
            <a:t>پایگاه‌های پزشکی مثل </a:t>
          </a:r>
          <a:r>
            <a:rPr lang="en-US" sz="2000" dirty="0" err="1" smtClean="0">
              <a:cs typeface="B Nazanin" panose="00000400000000000000" pitchFamily="2" charset="-78"/>
            </a:rPr>
            <a:t>Pubmed</a:t>
          </a:r>
          <a:r>
            <a:rPr lang="en-US" sz="2000" dirty="0" smtClean="0">
              <a:cs typeface="B Nazanin" panose="00000400000000000000" pitchFamily="2" charset="-78"/>
            </a:rPr>
            <a:t>, Medline</a:t>
          </a:r>
          <a:r>
            <a:rPr lang="fa-IR" sz="2000" dirty="0" smtClean="0">
              <a:cs typeface="B Nazanin" panose="00000400000000000000" pitchFamily="2" charset="-78"/>
            </a:rPr>
            <a:t>...</a:t>
          </a:r>
        </a:p>
      </dgm:t>
    </dgm:pt>
    <dgm:pt modelId="{A49BFB47-783E-449A-AB14-0AC52005EFAE}" type="sibTrans" cxnId="{0C637FD4-B010-48BF-8035-0440E410EAA2}">
      <dgm:prSet/>
      <dgm:spPr/>
      <dgm:t>
        <a:bodyPr/>
        <a:lstStyle/>
        <a:p>
          <a:endParaRPr lang="en-US"/>
        </a:p>
      </dgm:t>
    </dgm:pt>
    <dgm:pt modelId="{17BD40FE-EE9C-4EF4-9177-989DB3EA8BC7}" type="parTrans" cxnId="{0C637FD4-B010-48BF-8035-0440E410EAA2}">
      <dgm:prSet/>
      <dgm:spPr/>
      <dgm:t>
        <a:bodyPr/>
        <a:lstStyle/>
        <a:p>
          <a:pPr algn="ctr" rtl="1"/>
          <a:endParaRPr lang="en-US" sz="2000">
            <a:cs typeface="B Nazanin" panose="00000400000000000000" pitchFamily="2" charset="-78"/>
          </a:endParaRPr>
        </a:p>
      </dgm:t>
    </dgm:pt>
    <dgm:pt modelId="{011E46B1-17C4-456D-A8E7-4E2327B4CECF}" type="pres">
      <dgm:prSet presAssocID="{D393B998-3D09-4D7C-93B3-394E766B2CAA}" presName="diagram" presStyleCnt="0">
        <dgm:presLayoutVars>
          <dgm:chPref val="1"/>
          <dgm:dir/>
          <dgm:animOne val="branch"/>
          <dgm:animLvl val="lvl"/>
          <dgm:resizeHandles/>
        </dgm:presLayoutVars>
      </dgm:prSet>
      <dgm:spPr/>
      <dgm:t>
        <a:bodyPr/>
        <a:lstStyle/>
        <a:p>
          <a:endParaRPr lang="en-US"/>
        </a:p>
      </dgm:t>
    </dgm:pt>
    <dgm:pt modelId="{DB3333F7-AAB5-43FF-B240-DD3957756719}" type="pres">
      <dgm:prSet presAssocID="{83FBD1A4-3E49-48E5-8D72-031205D3B97F}" presName="root" presStyleCnt="0"/>
      <dgm:spPr/>
      <dgm:t>
        <a:bodyPr/>
        <a:lstStyle/>
        <a:p>
          <a:endParaRPr lang="en-US"/>
        </a:p>
      </dgm:t>
    </dgm:pt>
    <dgm:pt modelId="{2EFA335A-E34E-4EB0-BA3B-7518EA7ACDF1}" type="pres">
      <dgm:prSet presAssocID="{83FBD1A4-3E49-48E5-8D72-031205D3B97F}" presName="rootComposite" presStyleCnt="0"/>
      <dgm:spPr/>
      <dgm:t>
        <a:bodyPr/>
        <a:lstStyle/>
        <a:p>
          <a:endParaRPr lang="en-US"/>
        </a:p>
      </dgm:t>
    </dgm:pt>
    <dgm:pt modelId="{2F224DC7-F3CF-4527-994A-D1EB2F580D76}" type="pres">
      <dgm:prSet presAssocID="{83FBD1A4-3E49-48E5-8D72-031205D3B97F}" presName="rootText" presStyleLbl="node1" presStyleIdx="0" presStyleCnt="1" custScaleX="451427" custLinFactNeighborX="18668" custLinFactNeighborY="2781"/>
      <dgm:spPr/>
      <dgm:t>
        <a:bodyPr/>
        <a:lstStyle/>
        <a:p>
          <a:endParaRPr lang="en-US"/>
        </a:p>
      </dgm:t>
    </dgm:pt>
    <dgm:pt modelId="{6651E68E-B833-4756-A4BF-8C2B2202231A}" type="pres">
      <dgm:prSet presAssocID="{83FBD1A4-3E49-48E5-8D72-031205D3B97F}" presName="rootConnector" presStyleLbl="node1" presStyleIdx="0" presStyleCnt="1"/>
      <dgm:spPr/>
      <dgm:t>
        <a:bodyPr/>
        <a:lstStyle/>
        <a:p>
          <a:endParaRPr lang="en-US"/>
        </a:p>
      </dgm:t>
    </dgm:pt>
    <dgm:pt modelId="{2D653F12-FDD8-4696-A58D-D5D0DED0056B}" type="pres">
      <dgm:prSet presAssocID="{83FBD1A4-3E49-48E5-8D72-031205D3B97F}" presName="childShape" presStyleCnt="0"/>
      <dgm:spPr/>
      <dgm:t>
        <a:bodyPr/>
        <a:lstStyle/>
        <a:p>
          <a:endParaRPr lang="en-US"/>
        </a:p>
      </dgm:t>
    </dgm:pt>
    <dgm:pt modelId="{D88A7B55-7867-4481-B5B7-197E273DEB7B}" type="pres">
      <dgm:prSet presAssocID="{9F19BBD3-B9F5-49E6-B04B-665531C58975}" presName="Name13" presStyleLbl="parChTrans1D2" presStyleIdx="0" presStyleCnt="5" custSzX="476075"/>
      <dgm:spPr/>
      <dgm:t>
        <a:bodyPr/>
        <a:lstStyle/>
        <a:p>
          <a:endParaRPr lang="en-US"/>
        </a:p>
      </dgm:t>
    </dgm:pt>
    <dgm:pt modelId="{B1864F89-FA1F-45BC-85CD-1E1F4F81B539}" type="pres">
      <dgm:prSet presAssocID="{9090AC45-5BCA-4EE5-BBB0-C74E5FDBD1A5}" presName="childText" presStyleLbl="bgAcc1" presStyleIdx="0" presStyleCnt="5" custScaleX="477901" custLinFactNeighborX="-27176" custLinFactNeighborY="-1268">
        <dgm:presLayoutVars>
          <dgm:bulletEnabled val="1"/>
        </dgm:presLayoutVars>
      </dgm:prSet>
      <dgm:spPr/>
      <dgm:t>
        <a:bodyPr/>
        <a:lstStyle/>
        <a:p>
          <a:endParaRPr lang="en-US"/>
        </a:p>
      </dgm:t>
    </dgm:pt>
    <dgm:pt modelId="{F3DD3975-3BEF-4F70-8D79-F089DDEAD38B}" type="pres">
      <dgm:prSet presAssocID="{82D08534-370F-4F59-8738-0E4573057E41}" presName="Name13" presStyleLbl="parChTrans1D2" presStyleIdx="1" presStyleCnt="5" custSzX="476075"/>
      <dgm:spPr/>
      <dgm:t>
        <a:bodyPr/>
        <a:lstStyle/>
        <a:p>
          <a:endParaRPr lang="en-US"/>
        </a:p>
      </dgm:t>
    </dgm:pt>
    <dgm:pt modelId="{B4051E36-B56F-4C4D-8DBE-2FBED283E375}" type="pres">
      <dgm:prSet presAssocID="{4F9C43F2-5A64-4AB3-9B89-9365F4020F32}" presName="childText" presStyleLbl="bgAcc1" presStyleIdx="1" presStyleCnt="5" custScaleX="477901" custLinFactNeighborX="-27176" custLinFactNeighborY="-1268">
        <dgm:presLayoutVars>
          <dgm:bulletEnabled val="1"/>
        </dgm:presLayoutVars>
      </dgm:prSet>
      <dgm:spPr/>
      <dgm:t>
        <a:bodyPr/>
        <a:lstStyle/>
        <a:p>
          <a:endParaRPr lang="en-US"/>
        </a:p>
      </dgm:t>
    </dgm:pt>
    <dgm:pt modelId="{6A65E5D0-94F6-43DB-87AA-C243896237F7}" type="pres">
      <dgm:prSet presAssocID="{17BD40FE-EE9C-4EF4-9177-989DB3EA8BC7}" presName="Name13" presStyleLbl="parChTrans1D2" presStyleIdx="2" presStyleCnt="5" custSzX="476075"/>
      <dgm:spPr/>
      <dgm:t>
        <a:bodyPr/>
        <a:lstStyle/>
        <a:p>
          <a:endParaRPr lang="en-US"/>
        </a:p>
      </dgm:t>
    </dgm:pt>
    <dgm:pt modelId="{6796BDEE-BE2D-4964-BB49-379961DCB64A}" type="pres">
      <dgm:prSet presAssocID="{A26215B7-E5C6-4CF1-9556-DE46E5B6609C}" presName="childText" presStyleLbl="bgAcc1" presStyleIdx="2" presStyleCnt="5" custScaleX="477901" custLinFactNeighborX="-27176" custLinFactNeighborY="-1268">
        <dgm:presLayoutVars>
          <dgm:bulletEnabled val="1"/>
        </dgm:presLayoutVars>
      </dgm:prSet>
      <dgm:spPr/>
      <dgm:t>
        <a:bodyPr/>
        <a:lstStyle/>
        <a:p>
          <a:endParaRPr lang="en-US"/>
        </a:p>
      </dgm:t>
    </dgm:pt>
    <dgm:pt modelId="{434392B9-0A3C-4FC0-B226-62318ED2D480}" type="pres">
      <dgm:prSet presAssocID="{1AAFADC7-180D-4564-AB79-D7CE9197BA12}" presName="Name13" presStyleLbl="parChTrans1D2" presStyleIdx="3" presStyleCnt="5" custSzX="476075"/>
      <dgm:spPr/>
      <dgm:t>
        <a:bodyPr/>
        <a:lstStyle/>
        <a:p>
          <a:endParaRPr lang="en-US"/>
        </a:p>
      </dgm:t>
    </dgm:pt>
    <dgm:pt modelId="{2D890135-99FA-49B5-9D63-55EF0B65D6A0}" type="pres">
      <dgm:prSet presAssocID="{D5C8E508-04D8-4447-8FF0-37F7C79AF234}" presName="childText" presStyleLbl="bgAcc1" presStyleIdx="3" presStyleCnt="5" custScaleX="477901" custLinFactNeighborX="-27176" custLinFactNeighborY="-1268">
        <dgm:presLayoutVars>
          <dgm:bulletEnabled val="1"/>
        </dgm:presLayoutVars>
      </dgm:prSet>
      <dgm:spPr/>
      <dgm:t>
        <a:bodyPr/>
        <a:lstStyle/>
        <a:p>
          <a:endParaRPr lang="en-US"/>
        </a:p>
      </dgm:t>
    </dgm:pt>
    <dgm:pt modelId="{230C6490-1F38-44AE-A266-A4957783FF5E}" type="pres">
      <dgm:prSet presAssocID="{9D394D06-FA00-4F38-B918-FD40063D6303}" presName="Name13" presStyleLbl="parChTrans1D2" presStyleIdx="4" presStyleCnt="5" custSzX="476075"/>
      <dgm:spPr/>
      <dgm:t>
        <a:bodyPr/>
        <a:lstStyle/>
        <a:p>
          <a:endParaRPr lang="en-US"/>
        </a:p>
      </dgm:t>
    </dgm:pt>
    <dgm:pt modelId="{98285038-2C1E-475B-AD80-2A80DF840B94}" type="pres">
      <dgm:prSet presAssocID="{AFA33CD1-9F93-434D-9E75-91D2AEECACA1}" presName="childText" presStyleLbl="bgAcc1" presStyleIdx="4" presStyleCnt="5" custScaleX="474164" custLinFactNeighborX="-27176" custLinFactNeighborY="-1268">
        <dgm:presLayoutVars>
          <dgm:bulletEnabled val="1"/>
        </dgm:presLayoutVars>
      </dgm:prSet>
      <dgm:spPr/>
      <dgm:t>
        <a:bodyPr/>
        <a:lstStyle/>
        <a:p>
          <a:endParaRPr lang="en-US"/>
        </a:p>
      </dgm:t>
    </dgm:pt>
  </dgm:ptLst>
  <dgm:cxnLst>
    <dgm:cxn modelId="{0C637FD4-B010-48BF-8035-0440E410EAA2}" srcId="{83FBD1A4-3E49-48E5-8D72-031205D3B97F}" destId="{A26215B7-E5C6-4CF1-9556-DE46E5B6609C}" srcOrd="2" destOrd="0" parTransId="{17BD40FE-EE9C-4EF4-9177-989DB3EA8BC7}" sibTransId="{A49BFB47-783E-449A-AB14-0AC52005EFAE}"/>
    <dgm:cxn modelId="{56F21ACB-9160-4268-A8F7-B5A62C239F95}" type="presOf" srcId="{9090AC45-5BCA-4EE5-BBB0-C74E5FDBD1A5}" destId="{B1864F89-FA1F-45BC-85CD-1E1F4F81B539}" srcOrd="0" destOrd="0" presId="urn:microsoft.com/office/officeart/2005/8/layout/hierarchy3"/>
    <dgm:cxn modelId="{D0CD187D-C7EB-48D2-9FDF-ABEE821E9BDB}" type="presOf" srcId="{17BD40FE-EE9C-4EF4-9177-989DB3EA8BC7}" destId="{6A65E5D0-94F6-43DB-87AA-C243896237F7}" srcOrd="0" destOrd="0" presId="urn:microsoft.com/office/officeart/2005/8/layout/hierarchy3"/>
    <dgm:cxn modelId="{3542875D-EDFA-4EF6-9F7D-38ADD6456FF1}" type="presOf" srcId="{1AAFADC7-180D-4564-AB79-D7CE9197BA12}" destId="{434392B9-0A3C-4FC0-B226-62318ED2D480}" srcOrd="0" destOrd="0" presId="urn:microsoft.com/office/officeart/2005/8/layout/hierarchy3"/>
    <dgm:cxn modelId="{39477142-8D92-4CD7-82B1-017FA4C3D7C2}" srcId="{83FBD1A4-3E49-48E5-8D72-031205D3B97F}" destId="{4F9C43F2-5A64-4AB3-9B89-9365F4020F32}" srcOrd="1" destOrd="0" parTransId="{82D08534-370F-4F59-8738-0E4573057E41}" sibTransId="{4BB08BCD-E50B-42E0-8B40-CD37C74C26D3}"/>
    <dgm:cxn modelId="{20A332BD-7C50-4C8F-842B-9C00EC9053D4}" srcId="{83FBD1A4-3E49-48E5-8D72-031205D3B97F}" destId="{9090AC45-5BCA-4EE5-BBB0-C74E5FDBD1A5}" srcOrd="0" destOrd="0" parTransId="{9F19BBD3-B9F5-49E6-B04B-665531C58975}" sibTransId="{3247551F-0481-47ED-A3AE-B2654D14D0BA}"/>
    <dgm:cxn modelId="{78A58743-23CB-4C7B-AA5E-1362F7015C22}" type="presOf" srcId="{83FBD1A4-3E49-48E5-8D72-031205D3B97F}" destId="{2F224DC7-F3CF-4527-994A-D1EB2F580D76}" srcOrd="0" destOrd="0" presId="urn:microsoft.com/office/officeart/2005/8/layout/hierarchy3"/>
    <dgm:cxn modelId="{245E5560-AE6E-45EA-9DE4-AE02D2FFB1E6}" type="presOf" srcId="{4F9C43F2-5A64-4AB3-9B89-9365F4020F32}" destId="{B4051E36-B56F-4C4D-8DBE-2FBED283E375}" srcOrd="0" destOrd="0" presId="urn:microsoft.com/office/officeart/2005/8/layout/hierarchy3"/>
    <dgm:cxn modelId="{3599CA93-FE70-4A62-8B0F-C18179839A7A}" type="presOf" srcId="{AFA33CD1-9F93-434D-9E75-91D2AEECACA1}" destId="{98285038-2C1E-475B-AD80-2A80DF840B94}" srcOrd="0" destOrd="0" presId="urn:microsoft.com/office/officeart/2005/8/layout/hierarchy3"/>
    <dgm:cxn modelId="{52C81C10-2732-4513-BD19-DB52BF7AEA3C}" type="presOf" srcId="{9D394D06-FA00-4F38-B918-FD40063D6303}" destId="{230C6490-1F38-44AE-A266-A4957783FF5E}" srcOrd="0" destOrd="0" presId="urn:microsoft.com/office/officeart/2005/8/layout/hierarchy3"/>
    <dgm:cxn modelId="{EDC3C670-4757-4A8F-B11B-E0D2FADC7CFB}" type="presOf" srcId="{D393B998-3D09-4D7C-93B3-394E766B2CAA}" destId="{011E46B1-17C4-456D-A8E7-4E2327B4CECF}" srcOrd="0" destOrd="0" presId="urn:microsoft.com/office/officeart/2005/8/layout/hierarchy3"/>
    <dgm:cxn modelId="{9C6C0471-AC95-4637-8D8F-B769382DE494}" type="presOf" srcId="{82D08534-370F-4F59-8738-0E4573057E41}" destId="{F3DD3975-3BEF-4F70-8D79-F089DDEAD38B}" srcOrd="0" destOrd="0" presId="urn:microsoft.com/office/officeart/2005/8/layout/hierarchy3"/>
    <dgm:cxn modelId="{9867E2F6-2393-4D6C-906A-4826AB9E2C90}" type="presOf" srcId="{9F19BBD3-B9F5-49E6-B04B-665531C58975}" destId="{D88A7B55-7867-4481-B5B7-197E273DEB7B}" srcOrd="0" destOrd="0" presId="urn:microsoft.com/office/officeart/2005/8/layout/hierarchy3"/>
    <dgm:cxn modelId="{478C6CCC-243E-4FC0-95ED-03DB7FC096CC}" srcId="{D393B998-3D09-4D7C-93B3-394E766B2CAA}" destId="{83FBD1A4-3E49-48E5-8D72-031205D3B97F}" srcOrd="0" destOrd="0" parTransId="{46F4FE6F-D154-4503-9671-B642CF708180}" sibTransId="{39A3BA34-E764-4932-8945-6A754DF85727}"/>
    <dgm:cxn modelId="{4EE275C9-2AAB-401C-8E28-F233D4CC4ADF}" srcId="{83FBD1A4-3E49-48E5-8D72-031205D3B97F}" destId="{D5C8E508-04D8-4447-8FF0-37F7C79AF234}" srcOrd="3" destOrd="0" parTransId="{1AAFADC7-180D-4564-AB79-D7CE9197BA12}" sibTransId="{4C62461E-4422-4DCB-9FE5-ECDCF5199986}"/>
    <dgm:cxn modelId="{39DA90CF-D292-4F1B-B93E-3AEDE473479E}" type="presOf" srcId="{D5C8E508-04D8-4447-8FF0-37F7C79AF234}" destId="{2D890135-99FA-49B5-9D63-55EF0B65D6A0}" srcOrd="0" destOrd="0" presId="urn:microsoft.com/office/officeart/2005/8/layout/hierarchy3"/>
    <dgm:cxn modelId="{58387514-22BD-4BEF-BD77-D3EFD970471E}" type="presOf" srcId="{83FBD1A4-3E49-48E5-8D72-031205D3B97F}" destId="{6651E68E-B833-4756-A4BF-8C2B2202231A}" srcOrd="1" destOrd="0" presId="urn:microsoft.com/office/officeart/2005/8/layout/hierarchy3"/>
    <dgm:cxn modelId="{C454BC37-83D8-479D-AAA2-94ADBFDD6761}" srcId="{83FBD1A4-3E49-48E5-8D72-031205D3B97F}" destId="{AFA33CD1-9F93-434D-9E75-91D2AEECACA1}" srcOrd="4" destOrd="0" parTransId="{9D394D06-FA00-4F38-B918-FD40063D6303}" sibTransId="{8CF1DAD2-6975-4DAD-A6E4-9D53109EDE3D}"/>
    <dgm:cxn modelId="{9F5E8C8D-CF4E-4640-952E-446D5253FCF3}" type="presOf" srcId="{A26215B7-E5C6-4CF1-9556-DE46E5B6609C}" destId="{6796BDEE-BE2D-4964-BB49-379961DCB64A}" srcOrd="0" destOrd="0" presId="urn:microsoft.com/office/officeart/2005/8/layout/hierarchy3"/>
    <dgm:cxn modelId="{5099AEBE-9ADC-4C34-A55B-E0B558750C39}" type="presParOf" srcId="{011E46B1-17C4-456D-A8E7-4E2327B4CECF}" destId="{DB3333F7-AAB5-43FF-B240-DD3957756719}" srcOrd="0" destOrd="0" presId="urn:microsoft.com/office/officeart/2005/8/layout/hierarchy3"/>
    <dgm:cxn modelId="{7A353E41-A094-4957-8A09-88132B1C4827}" type="presParOf" srcId="{DB3333F7-AAB5-43FF-B240-DD3957756719}" destId="{2EFA335A-E34E-4EB0-BA3B-7518EA7ACDF1}" srcOrd="0" destOrd="0" presId="urn:microsoft.com/office/officeart/2005/8/layout/hierarchy3"/>
    <dgm:cxn modelId="{E9CB17B5-9A0B-43B0-9303-7906EF2E1D91}" type="presParOf" srcId="{2EFA335A-E34E-4EB0-BA3B-7518EA7ACDF1}" destId="{2F224DC7-F3CF-4527-994A-D1EB2F580D76}" srcOrd="0" destOrd="0" presId="urn:microsoft.com/office/officeart/2005/8/layout/hierarchy3"/>
    <dgm:cxn modelId="{2E4166C0-B0CA-4E02-9CB1-BA0FA7872144}" type="presParOf" srcId="{2EFA335A-E34E-4EB0-BA3B-7518EA7ACDF1}" destId="{6651E68E-B833-4756-A4BF-8C2B2202231A}" srcOrd="1" destOrd="0" presId="urn:microsoft.com/office/officeart/2005/8/layout/hierarchy3"/>
    <dgm:cxn modelId="{B1359314-50C7-4FAA-98E3-1D6053F83EDE}" type="presParOf" srcId="{DB3333F7-AAB5-43FF-B240-DD3957756719}" destId="{2D653F12-FDD8-4696-A58D-D5D0DED0056B}" srcOrd="1" destOrd="0" presId="urn:microsoft.com/office/officeart/2005/8/layout/hierarchy3"/>
    <dgm:cxn modelId="{C26C3041-37E2-420C-BE40-5D114B3F7D00}" type="presParOf" srcId="{2D653F12-FDD8-4696-A58D-D5D0DED0056B}" destId="{D88A7B55-7867-4481-B5B7-197E273DEB7B}" srcOrd="0" destOrd="0" presId="urn:microsoft.com/office/officeart/2005/8/layout/hierarchy3"/>
    <dgm:cxn modelId="{6D2F7762-3BBF-44EB-9EB1-4F87F3B4D0A1}" type="presParOf" srcId="{2D653F12-FDD8-4696-A58D-D5D0DED0056B}" destId="{B1864F89-FA1F-45BC-85CD-1E1F4F81B539}" srcOrd="1" destOrd="0" presId="urn:microsoft.com/office/officeart/2005/8/layout/hierarchy3"/>
    <dgm:cxn modelId="{0A472FC5-BF6B-4C97-AC0B-345565FF487E}" type="presParOf" srcId="{2D653F12-FDD8-4696-A58D-D5D0DED0056B}" destId="{F3DD3975-3BEF-4F70-8D79-F089DDEAD38B}" srcOrd="2" destOrd="0" presId="urn:microsoft.com/office/officeart/2005/8/layout/hierarchy3"/>
    <dgm:cxn modelId="{27D020D6-D86B-4DB2-A34D-C5AB790435D6}" type="presParOf" srcId="{2D653F12-FDD8-4696-A58D-D5D0DED0056B}" destId="{B4051E36-B56F-4C4D-8DBE-2FBED283E375}" srcOrd="3" destOrd="0" presId="urn:microsoft.com/office/officeart/2005/8/layout/hierarchy3"/>
    <dgm:cxn modelId="{643BB2AD-C0F9-4112-9775-16C8C190CAEA}" type="presParOf" srcId="{2D653F12-FDD8-4696-A58D-D5D0DED0056B}" destId="{6A65E5D0-94F6-43DB-87AA-C243896237F7}" srcOrd="4" destOrd="0" presId="urn:microsoft.com/office/officeart/2005/8/layout/hierarchy3"/>
    <dgm:cxn modelId="{CA77FDC3-A8CD-4164-8BAF-FBE1BEB98BFD}" type="presParOf" srcId="{2D653F12-FDD8-4696-A58D-D5D0DED0056B}" destId="{6796BDEE-BE2D-4964-BB49-379961DCB64A}" srcOrd="5" destOrd="0" presId="urn:microsoft.com/office/officeart/2005/8/layout/hierarchy3"/>
    <dgm:cxn modelId="{7D069427-1550-43AA-9CA8-55DE1AE18A02}" type="presParOf" srcId="{2D653F12-FDD8-4696-A58D-D5D0DED0056B}" destId="{434392B9-0A3C-4FC0-B226-62318ED2D480}" srcOrd="6" destOrd="0" presId="urn:microsoft.com/office/officeart/2005/8/layout/hierarchy3"/>
    <dgm:cxn modelId="{1ED8644E-D0FC-4FAA-94C0-CE4DF1FD9CC5}" type="presParOf" srcId="{2D653F12-FDD8-4696-A58D-D5D0DED0056B}" destId="{2D890135-99FA-49B5-9D63-55EF0B65D6A0}" srcOrd="7" destOrd="0" presId="urn:microsoft.com/office/officeart/2005/8/layout/hierarchy3"/>
    <dgm:cxn modelId="{D315E1A9-6818-4D6B-998F-9FCB927ED6D3}" type="presParOf" srcId="{2D653F12-FDD8-4696-A58D-D5D0DED0056B}" destId="{230C6490-1F38-44AE-A266-A4957783FF5E}" srcOrd="8" destOrd="0" presId="urn:microsoft.com/office/officeart/2005/8/layout/hierarchy3"/>
    <dgm:cxn modelId="{17913D17-18FA-43D8-B1C9-69FFBE8800C0}" type="presParOf" srcId="{2D653F12-FDD8-4696-A58D-D5D0DED0056B}" destId="{98285038-2C1E-475B-AD80-2A80DF840B94}"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E49F3-540F-4D33-8CD7-23B8397D0A60}" type="doc">
      <dgm:prSet loTypeId="urn:microsoft.com/office/officeart/2005/8/layout/arrow3" loCatId="relationship" qsTypeId="urn:microsoft.com/office/officeart/2005/8/quickstyle/simple5" qsCatId="simple" csTypeId="urn:microsoft.com/office/officeart/2005/8/colors/colorful2" csCatId="colorful" phldr="1"/>
      <dgm:spPr/>
      <dgm:t>
        <a:bodyPr/>
        <a:lstStyle/>
        <a:p>
          <a:endParaRPr lang="en-US"/>
        </a:p>
      </dgm:t>
    </dgm:pt>
    <dgm:pt modelId="{11F49614-E515-4321-9C4B-EBA4BF777741}">
      <dgm:prSet phldrT="[Text]" custT="1"/>
      <dgm:spPr/>
      <dgm:t>
        <a:bodyPr/>
        <a:lstStyle/>
        <a:p>
          <a:r>
            <a:rPr lang="fa-IR" sz="2000" b="0" dirty="0" smtClean="0">
              <a:cs typeface="B Nazanin" panose="00000400000000000000" pitchFamily="2" charset="-78"/>
            </a:rPr>
            <a:t>دارای ضریب تاثیر</a:t>
          </a:r>
          <a:endParaRPr lang="en-US" sz="2000" b="0" dirty="0">
            <a:cs typeface="B Nazanin" panose="00000400000000000000" pitchFamily="2" charset="-78"/>
          </a:endParaRPr>
        </a:p>
      </dgm:t>
    </dgm:pt>
    <dgm:pt modelId="{48EE6D9A-CCBA-4D18-B3A8-4C668A8ED1D2}" type="parTrans" cxnId="{05A0F7CC-5142-429D-93EA-9254977C030C}">
      <dgm:prSet/>
      <dgm:spPr/>
      <dgm:t>
        <a:bodyPr/>
        <a:lstStyle/>
        <a:p>
          <a:endParaRPr lang="en-US"/>
        </a:p>
      </dgm:t>
    </dgm:pt>
    <dgm:pt modelId="{4D5FD823-2A6C-4383-9598-E42F4C9E9601}" type="sibTrans" cxnId="{05A0F7CC-5142-429D-93EA-9254977C030C}">
      <dgm:prSet/>
      <dgm:spPr/>
      <dgm:t>
        <a:bodyPr/>
        <a:lstStyle/>
        <a:p>
          <a:endParaRPr lang="en-US"/>
        </a:p>
      </dgm:t>
    </dgm:pt>
    <dgm:pt modelId="{273623E8-060D-4FA2-9717-DA81A8E9BFF8}">
      <dgm:prSet phldrT="[Text]" custT="1"/>
      <dgm:spPr/>
      <dgm:t>
        <a:bodyPr/>
        <a:lstStyle/>
        <a:p>
          <a:pPr algn="r" rtl="0"/>
          <a:r>
            <a:rPr lang="fa-IR" sz="2000" b="0" dirty="0" smtClean="0">
              <a:cs typeface="B Nazanin" panose="00000400000000000000" pitchFamily="2" charset="-78"/>
            </a:rPr>
            <a:t>بدون ضریب تاثیر</a:t>
          </a:r>
          <a:endParaRPr lang="en-US" sz="2000" b="0" dirty="0">
            <a:cs typeface="B Nazanin" panose="00000400000000000000" pitchFamily="2" charset="-78"/>
          </a:endParaRPr>
        </a:p>
      </dgm:t>
    </dgm:pt>
    <dgm:pt modelId="{0BA547F1-0CC5-4873-99E6-0367FACC7E99}" type="parTrans" cxnId="{AD6742E5-F59A-435B-B4FA-135C7BAFD072}">
      <dgm:prSet/>
      <dgm:spPr/>
      <dgm:t>
        <a:bodyPr/>
        <a:lstStyle/>
        <a:p>
          <a:endParaRPr lang="en-US"/>
        </a:p>
      </dgm:t>
    </dgm:pt>
    <dgm:pt modelId="{6BE92EB8-2E3C-4D2B-BAF8-1FFB96DCE1B3}" type="sibTrans" cxnId="{AD6742E5-F59A-435B-B4FA-135C7BAFD072}">
      <dgm:prSet/>
      <dgm:spPr/>
      <dgm:t>
        <a:bodyPr/>
        <a:lstStyle/>
        <a:p>
          <a:endParaRPr lang="en-US"/>
        </a:p>
      </dgm:t>
    </dgm:pt>
    <dgm:pt modelId="{5C7D7348-4D0F-4F06-B7A2-F8804B610666}" type="pres">
      <dgm:prSet presAssocID="{316E49F3-540F-4D33-8CD7-23B8397D0A60}" presName="compositeShape" presStyleCnt="0">
        <dgm:presLayoutVars>
          <dgm:chMax val="2"/>
          <dgm:dir/>
          <dgm:resizeHandles val="exact"/>
        </dgm:presLayoutVars>
      </dgm:prSet>
      <dgm:spPr/>
      <dgm:t>
        <a:bodyPr/>
        <a:lstStyle/>
        <a:p>
          <a:endParaRPr lang="en-US"/>
        </a:p>
      </dgm:t>
    </dgm:pt>
    <dgm:pt modelId="{281A4CCA-53F3-4BB0-AB4E-A76C57F929E6}" type="pres">
      <dgm:prSet presAssocID="{316E49F3-540F-4D33-8CD7-23B8397D0A60}" presName="divider" presStyleLbl="fgShp" presStyleIdx="0" presStyleCnt="1"/>
      <dgm:spPr/>
      <dgm:t>
        <a:bodyPr/>
        <a:lstStyle/>
        <a:p>
          <a:endParaRPr lang="en-US"/>
        </a:p>
      </dgm:t>
    </dgm:pt>
    <dgm:pt modelId="{95C3D434-E797-4F7B-BA87-1EE5BB055376}" type="pres">
      <dgm:prSet presAssocID="{11F49614-E515-4321-9C4B-EBA4BF777741}" presName="downArrow" presStyleLbl="node1" presStyleIdx="0" presStyleCnt="2" custScaleX="111562" custScaleY="113756" custLinFactNeighborX="1885" custLinFactNeighborY="-2107"/>
      <dgm:spPr/>
      <dgm:t>
        <a:bodyPr/>
        <a:lstStyle/>
        <a:p>
          <a:endParaRPr lang="en-US"/>
        </a:p>
      </dgm:t>
    </dgm:pt>
    <dgm:pt modelId="{86D2A64B-D54F-421C-9353-EE4E46D2F5A6}" type="pres">
      <dgm:prSet presAssocID="{11F49614-E515-4321-9C4B-EBA4BF777741}" presName="downArrowText" presStyleLbl="revTx" presStyleIdx="0" presStyleCnt="2" custScaleX="132804" custScaleY="53270" custLinFactNeighborX="10159" custLinFactNeighborY="8272">
        <dgm:presLayoutVars>
          <dgm:bulletEnabled val="1"/>
        </dgm:presLayoutVars>
      </dgm:prSet>
      <dgm:spPr/>
      <dgm:t>
        <a:bodyPr/>
        <a:lstStyle/>
        <a:p>
          <a:endParaRPr lang="en-US"/>
        </a:p>
      </dgm:t>
    </dgm:pt>
    <dgm:pt modelId="{8AE144C4-B8B6-4339-841D-EB4466DE53F5}" type="pres">
      <dgm:prSet presAssocID="{273623E8-060D-4FA2-9717-DA81A8E9BFF8}" presName="upArrow" presStyleLbl="node1" presStyleIdx="1" presStyleCnt="2" custScaleX="107204" custScaleY="110503"/>
      <dgm:spPr/>
      <dgm:t>
        <a:bodyPr/>
        <a:lstStyle/>
        <a:p>
          <a:endParaRPr lang="en-US"/>
        </a:p>
      </dgm:t>
    </dgm:pt>
    <dgm:pt modelId="{C1ADC155-2414-4D7F-8FE6-5C1A6C932518}" type="pres">
      <dgm:prSet presAssocID="{273623E8-060D-4FA2-9717-DA81A8E9BFF8}" presName="upArrowText" presStyleLbl="revTx" presStyleIdx="1" presStyleCnt="2" custScaleX="117922" custScaleY="70703" custLinFactNeighborX="-20507" custLinFactNeighborY="-19041">
        <dgm:presLayoutVars>
          <dgm:bulletEnabled val="1"/>
        </dgm:presLayoutVars>
      </dgm:prSet>
      <dgm:spPr/>
      <dgm:t>
        <a:bodyPr/>
        <a:lstStyle/>
        <a:p>
          <a:endParaRPr lang="en-US"/>
        </a:p>
      </dgm:t>
    </dgm:pt>
  </dgm:ptLst>
  <dgm:cxnLst>
    <dgm:cxn modelId="{4709F573-756B-42CB-8EF4-26F28DF8B56C}" type="presOf" srcId="{273623E8-060D-4FA2-9717-DA81A8E9BFF8}" destId="{C1ADC155-2414-4D7F-8FE6-5C1A6C932518}" srcOrd="0" destOrd="0" presId="urn:microsoft.com/office/officeart/2005/8/layout/arrow3"/>
    <dgm:cxn modelId="{AD6742E5-F59A-435B-B4FA-135C7BAFD072}" srcId="{316E49F3-540F-4D33-8CD7-23B8397D0A60}" destId="{273623E8-060D-4FA2-9717-DA81A8E9BFF8}" srcOrd="1" destOrd="0" parTransId="{0BA547F1-0CC5-4873-99E6-0367FACC7E99}" sibTransId="{6BE92EB8-2E3C-4D2B-BAF8-1FFB96DCE1B3}"/>
    <dgm:cxn modelId="{05A0F7CC-5142-429D-93EA-9254977C030C}" srcId="{316E49F3-540F-4D33-8CD7-23B8397D0A60}" destId="{11F49614-E515-4321-9C4B-EBA4BF777741}" srcOrd="0" destOrd="0" parTransId="{48EE6D9A-CCBA-4D18-B3A8-4C668A8ED1D2}" sibTransId="{4D5FD823-2A6C-4383-9598-E42F4C9E9601}"/>
    <dgm:cxn modelId="{A1D80D3C-5C34-43C7-9C42-8C9C4DBE2821}" type="presOf" srcId="{316E49F3-540F-4D33-8CD7-23B8397D0A60}" destId="{5C7D7348-4D0F-4F06-B7A2-F8804B610666}" srcOrd="0" destOrd="0" presId="urn:microsoft.com/office/officeart/2005/8/layout/arrow3"/>
    <dgm:cxn modelId="{1E55E606-5850-4A60-9D77-93F8DD6D9D85}" type="presOf" srcId="{11F49614-E515-4321-9C4B-EBA4BF777741}" destId="{86D2A64B-D54F-421C-9353-EE4E46D2F5A6}" srcOrd="0" destOrd="0" presId="urn:microsoft.com/office/officeart/2005/8/layout/arrow3"/>
    <dgm:cxn modelId="{AE166B4C-8DBA-4325-A23B-D48AF2F2256A}" type="presParOf" srcId="{5C7D7348-4D0F-4F06-B7A2-F8804B610666}" destId="{281A4CCA-53F3-4BB0-AB4E-A76C57F929E6}" srcOrd="0" destOrd="0" presId="urn:microsoft.com/office/officeart/2005/8/layout/arrow3"/>
    <dgm:cxn modelId="{A7850AAB-1ED7-46EC-855E-122FED7CF33D}" type="presParOf" srcId="{5C7D7348-4D0F-4F06-B7A2-F8804B610666}" destId="{95C3D434-E797-4F7B-BA87-1EE5BB055376}" srcOrd="1" destOrd="0" presId="urn:microsoft.com/office/officeart/2005/8/layout/arrow3"/>
    <dgm:cxn modelId="{A01DD1C6-AFE4-47B3-8677-295EEAE35FFA}" type="presParOf" srcId="{5C7D7348-4D0F-4F06-B7A2-F8804B610666}" destId="{86D2A64B-D54F-421C-9353-EE4E46D2F5A6}" srcOrd="2" destOrd="0" presId="urn:microsoft.com/office/officeart/2005/8/layout/arrow3"/>
    <dgm:cxn modelId="{8BFE86B1-D427-4053-898B-15EB16A9466A}" type="presParOf" srcId="{5C7D7348-4D0F-4F06-B7A2-F8804B610666}" destId="{8AE144C4-B8B6-4339-841D-EB4466DE53F5}" srcOrd="3" destOrd="0" presId="urn:microsoft.com/office/officeart/2005/8/layout/arrow3"/>
    <dgm:cxn modelId="{E238FD65-E935-4CB0-AEE1-A280AED52745}" type="presParOf" srcId="{5C7D7348-4D0F-4F06-B7A2-F8804B610666}" destId="{C1ADC155-2414-4D7F-8FE6-5C1A6C932518}"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23E22-AA04-499B-B111-53B30EDFB286}" type="doc">
      <dgm:prSet loTypeId="urn:microsoft.com/office/officeart/2009/3/layout/FramedTextPicture" loCatId="picture" qsTypeId="urn:microsoft.com/office/officeart/2005/8/quickstyle/simple1" qsCatId="simple" csTypeId="urn:microsoft.com/office/officeart/2005/8/colors/colorful2" csCatId="colorful" phldr="1"/>
      <dgm:spPr/>
      <dgm:t>
        <a:bodyPr/>
        <a:lstStyle/>
        <a:p>
          <a:endParaRPr lang="en-US"/>
        </a:p>
      </dgm:t>
    </dgm:pt>
    <dgm:pt modelId="{41CD88C0-8364-471F-8557-DCCE2D8CB3DE}">
      <dgm:prSet phldrT="[Text]" custT="1"/>
      <dgm:spPr/>
      <dgm:t>
        <a:bodyPr/>
        <a:lstStyle/>
        <a:p>
          <a:pPr rtl="1"/>
          <a:r>
            <a:rPr lang="fa-IR" sz="4800" b="1" dirty="0" smtClean="0">
              <a:latin typeface="Calibri" panose="020F0502020204030204" pitchFamily="34" charset="0"/>
              <a:ea typeface="Calibri" panose="020F0502020204030204" pitchFamily="34" charset="0"/>
              <a:cs typeface="B Nazanin" panose="00000400000000000000" pitchFamily="2" charset="-78"/>
            </a:rPr>
            <a:t>انتخاب مجلات معتبر به تفکیک حوزه‌های تخصصی</a:t>
          </a:r>
          <a:endParaRPr lang="en-US" sz="4800" dirty="0"/>
        </a:p>
      </dgm:t>
    </dgm:pt>
    <dgm:pt modelId="{89378228-6093-49B8-B246-9E7E68E14D7C}" type="parTrans" cxnId="{88045BC8-3CDD-4376-B2A2-E221221AD9E7}">
      <dgm:prSet/>
      <dgm:spPr/>
      <dgm:t>
        <a:bodyPr/>
        <a:lstStyle/>
        <a:p>
          <a:endParaRPr lang="en-US"/>
        </a:p>
      </dgm:t>
    </dgm:pt>
    <dgm:pt modelId="{8105FC5A-062D-464A-ACA1-5E0D33A8C753}" type="sibTrans" cxnId="{88045BC8-3CDD-4376-B2A2-E221221AD9E7}">
      <dgm:prSet/>
      <dgm:spPr/>
      <dgm:t>
        <a:bodyPr/>
        <a:lstStyle/>
        <a:p>
          <a:endParaRPr lang="en-US"/>
        </a:p>
      </dgm:t>
    </dgm:pt>
    <dgm:pt modelId="{8D2BFE1C-4EC7-4816-939E-C23F5F3B623D}" type="pres">
      <dgm:prSet presAssocID="{E2123E22-AA04-499B-B111-53B30EDFB286}" presName="Name0" presStyleCnt="0">
        <dgm:presLayoutVars>
          <dgm:chMax/>
          <dgm:chPref/>
          <dgm:dir/>
        </dgm:presLayoutVars>
      </dgm:prSet>
      <dgm:spPr/>
      <dgm:t>
        <a:bodyPr/>
        <a:lstStyle/>
        <a:p>
          <a:endParaRPr lang="en-US"/>
        </a:p>
      </dgm:t>
    </dgm:pt>
    <dgm:pt modelId="{BCB212B9-B9EB-4A92-8C05-F2FC53E99DB7}" type="pres">
      <dgm:prSet presAssocID="{41CD88C0-8364-471F-8557-DCCE2D8CB3DE}" presName="composite" presStyleCnt="0">
        <dgm:presLayoutVars>
          <dgm:chMax/>
          <dgm:chPref/>
        </dgm:presLayoutVars>
      </dgm:prSet>
      <dgm:spPr/>
    </dgm:pt>
    <dgm:pt modelId="{842AF4EC-BA17-4201-B6BF-587E4781FFA0}" type="pres">
      <dgm:prSet presAssocID="{41CD88C0-8364-471F-8557-DCCE2D8CB3DE}" presName="Image" presStyleLbl="bgImgPlace1" presStyleIdx="0" presStyleCnt="1" custLinFactNeighborX="-55861" custLinFactNeighborY="1351"/>
      <dgm:spPr>
        <a:blipFill rotWithShape="1">
          <a:blip xmlns:r="http://schemas.openxmlformats.org/officeDocument/2006/relationships" r:embed="rId1"/>
          <a:stretch>
            <a:fillRect/>
          </a:stretch>
        </a:blipFill>
      </dgm:spPr>
    </dgm:pt>
    <dgm:pt modelId="{BAC66808-AF12-4CFE-8EA8-DE9901826088}" type="pres">
      <dgm:prSet presAssocID="{41CD88C0-8364-471F-8557-DCCE2D8CB3DE}" presName="ParentText" presStyleLbl="revTx" presStyleIdx="0" presStyleCnt="1" custLinFactNeighborX="-2106" custLinFactNeighborY="-4026">
        <dgm:presLayoutVars>
          <dgm:chMax val="0"/>
          <dgm:chPref val="0"/>
          <dgm:bulletEnabled val="1"/>
        </dgm:presLayoutVars>
      </dgm:prSet>
      <dgm:spPr/>
      <dgm:t>
        <a:bodyPr/>
        <a:lstStyle/>
        <a:p>
          <a:endParaRPr lang="en-US"/>
        </a:p>
      </dgm:t>
    </dgm:pt>
    <dgm:pt modelId="{89F437DD-E908-4AF5-B5FA-A332BBE7BFDF}" type="pres">
      <dgm:prSet presAssocID="{41CD88C0-8364-471F-8557-DCCE2D8CB3DE}" presName="tlFrame" presStyleLbl="node1" presStyleIdx="0" presStyleCnt="4"/>
      <dgm:spPr/>
    </dgm:pt>
    <dgm:pt modelId="{687EE630-D4EA-484A-B897-99C343A4302D}" type="pres">
      <dgm:prSet presAssocID="{41CD88C0-8364-471F-8557-DCCE2D8CB3DE}" presName="trFrame" presStyleLbl="node1" presStyleIdx="1" presStyleCnt="4"/>
      <dgm:spPr/>
    </dgm:pt>
    <dgm:pt modelId="{1CEB37FF-0685-4DFD-976D-D463F84C7359}" type="pres">
      <dgm:prSet presAssocID="{41CD88C0-8364-471F-8557-DCCE2D8CB3DE}" presName="blFrame" presStyleLbl="node1" presStyleIdx="2" presStyleCnt="4"/>
      <dgm:spPr/>
    </dgm:pt>
    <dgm:pt modelId="{85EF5F51-8121-4946-B28B-B735BC00EB84}" type="pres">
      <dgm:prSet presAssocID="{41CD88C0-8364-471F-8557-DCCE2D8CB3DE}" presName="brFrame" presStyleLbl="node1" presStyleIdx="3" presStyleCnt="4"/>
      <dgm:spPr/>
    </dgm:pt>
  </dgm:ptLst>
  <dgm:cxnLst>
    <dgm:cxn modelId="{8F877D51-8470-4A58-B269-4EA119E1D37F}" type="presOf" srcId="{E2123E22-AA04-499B-B111-53B30EDFB286}" destId="{8D2BFE1C-4EC7-4816-939E-C23F5F3B623D}" srcOrd="0" destOrd="0" presId="urn:microsoft.com/office/officeart/2009/3/layout/FramedTextPicture"/>
    <dgm:cxn modelId="{88045BC8-3CDD-4376-B2A2-E221221AD9E7}" srcId="{E2123E22-AA04-499B-B111-53B30EDFB286}" destId="{41CD88C0-8364-471F-8557-DCCE2D8CB3DE}" srcOrd="0" destOrd="0" parTransId="{89378228-6093-49B8-B246-9E7E68E14D7C}" sibTransId="{8105FC5A-062D-464A-ACA1-5E0D33A8C753}"/>
    <dgm:cxn modelId="{5E70C198-FE82-4963-B48D-D6D13C70AC64}" type="presOf" srcId="{41CD88C0-8364-471F-8557-DCCE2D8CB3DE}" destId="{BAC66808-AF12-4CFE-8EA8-DE9901826088}" srcOrd="0" destOrd="0" presId="urn:microsoft.com/office/officeart/2009/3/layout/FramedTextPicture"/>
    <dgm:cxn modelId="{BC2914DC-C97E-48AF-9DBB-19AFB9F433A0}" type="presParOf" srcId="{8D2BFE1C-4EC7-4816-939E-C23F5F3B623D}" destId="{BCB212B9-B9EB-4A92-8C05-F2FC53E99DB7}" srcOrd="0" destOrd="0" presId="urn:microsoft.com/office/officeart/2009/3/layout/FramedTextPicture"/>
    <dgm:cxn modelId="{FD4BB728-45B1-4703-82FB-50B8F0EC6749}" type="presParOf" srcId="{BCB212B9-B9EB-4A92-8C05-F2FC53E99DB7}" destId="{842AF4EC-BA17-4201-B6BF-587E4781FFA0}" srcOrd="0" destOrd="0" presId="urn:microsoft.com/office/officeart/2009/3/layout/FramedTextPicture"/>
    <dgm:cxn modelId="{634BDAE3-E7A0-43BA-BBC6-E5DBBC155EC5}" type="presParOf" srcId="{BCB212B9-B9EB-4A92-8C05-F2FC53E99DB7}" destId="{BAC66808-AF12-4CFE-8EA8-DE9901826088}" srcOrd="1" destOrd="0" presId="urn:microsoft.com/office/officeart/2009/3/layout/FramedTextPicture"/>
    <dgm:cxn modelId="{AA736207-6DB6-42B0-9621-EEB49901579A}" type="presParOf" srcId="{BCB212B9-B9EB-4A92-8C05-F2FC53E99DB7}" destId="{89F437DD-E908-4AF5-B5FA-A332BBE7BFDF}" srcOrd="2" destOrd="0" presId="urn:microsoft.com/office/officeart/2009/3/layout/FramedTextPicture"/>
    <dgm:cxn modelId="{A2B7A004-429C-44B1-B030-C10E90841C45}" type="presParOf" srcId="{BCB212B9-B9EB-4A92-8C05-F2FC53E99DB7}" destId="{687EE630-D4EA-484A-B897-99C343A4302D}" srcOrd="3" destOrd="0" presId="urn:microsoft.com/office/officeart/2009/3/layout/FramedTextPicture"/>
    <dgm:cxn modelId="{241A1C38-A814-4212-9451-E2FD833DA057}" type="presParOf" srcId="{BCB212B9-B9EB-4A92-8C05-F2FC53E99DB7}" destId="{1CEB37FF-0685-4DFD-976D-D463F84C7359}" srcOrd="4" destOrd="0" presId="urn:microsoft.com/office/officeart/2009/3/layout/FramedTextPicture"/>
    <dgm:cxn modelId="{AC9F344B-264E-4D9C-915B-F4CA7E977BC7}" type="presParOf" srcId="{BCB212B9-B9EB-4A92-8C05-F2FC53E99DB7}" destId="{85EF5F51-8121-4946-B28B-B735BC00EB84}"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36AFC1-F49B-4C47-BD18-BD269D2DCEAF}" type="doc">
      <dgm:prSet loTypeId="urn:microsoft.com/office/officeart/2005/8/layout/lProcess1" loCatId="process" qsTypeId="urn:microsoft.com/office/officeart/2005/8/quickstyle/simple2" qsCatId="simple" csTypeId="urn:microsoft.com/office/officeart/2005/8/colors/colorful1" csCatId="colorful" phldr="1"/>
      <dgm:spPr/>
      <dgm:t>
        <a:bodyPr/>
        <a:lstStyle/>
        <a:p>
          <a:endParaRPr lang="en-US"/>
        </a:p>
      </dgm:t>
    </dgm:pt>
    <dgm:pt modelId="{7BCAF21E-5D6D-4CA2-BB6C-84709E2E85CB}">
      <dgm:prSet phldrT="[Text]"/>
      <dgm:spPr/>
      <dgm:t>
        <a:bodyPr/>
        <a:lstStyle/>
        <a:p>
          <a:r>
            <a:rPr lang="en-US" dirty="0" smtClean="0">
              <a:solidFill>
                <a:schemeClr val="tx1"/>
              </a:solidFill>
              <a:cs typeface="+mj-cs"/>
            </a:rPr>
            <a:t>SCIMAGO</a:t>
          </a:r>
        </a:p>
        <a:p>
          <a:r>
            <a:rPr lang="en-US" dirty="0" smtClean="0">
              <a:solidFill>
                <a:schemeClr val="tx1"/>
              </a:solidFill>
              <a:cs typeface="+mj-cs"/>
            </a:rPr>
            <a:t>34171</a:t>
          </a:r>
          <a:endParaRPr lang="en-US" dirty="0">
            <a:solidFill>
              <a:schemeClr val="tx1"/>
            </a:solidFill>
            <a:cs typeface="+mj-cs"/>
          </a:endParaRPr>
        </a:p>
      </dgm:t>
    </dgm:pt>
    <dgm:pt modelId="{4A955950-A7C0-4ACB-8607-0F508B22B7F8}" type="parTrans" cxnId="{8365AF78-AEE1-446A-98EC-4500792DA812}">
      <dgm:prSet/>
      <dgm:spPr/>
      <dgm:t>
        <a:bodyPr/>
        <a:lstStyle/>
        <a:p>
          <a:endParaRPr lang="en-US">
            <a:solidFill>
              <a:schemeClr val="bg2">
                <a:lumMod val="25000"/>
              </a:schemeClr>
            </a:solidFill>
          </a:endParaRPr>
        </a:p>
      </dgm:t>
    </dgm:pt>
    <dgm:pt modelId="{6598E01E-CC4E-4DA7-8188-CE938BFD5C76}" type="sibTrans" cxnId="{8365AF78-AEE1-446A-98EC-4500792DA812}">
      <dgm:prSet/>
      <dgm:spPr/>
      <dgm:t>
        <a:bodyPr/>
        <a:lstStyle/>
        <a:p>
          <a:endParaRPr lang="en-US">
            <a:solidFill>
              <a:schemeClr val="bg2">
                <a:lumMod val="25000"/>
              </a:schemeClr>
            </a:solidFill>
          </a:endParaRPr>
        </a:p>
      </dgm:t>
    </dgm:pt>
    <dgm:pt modelId="{A308A7CC-4B09-4DD3-AD04-BA1027A3EB75}">
      <dgm:prSet phldrT="[Text]"/>
      <dgm:spPr/>
      <dgm:t>
        <a:bodyPr/>
        <a:lstStyle/>
        <a:p>
          <a:r>
            <a:rPr lang="fa-IR" dirty="0" smtClean="0">
              <a:solidFill>
                <a:schemeClr val="tx1"/>
              </a:solidFill>
              <a:cs typeface="B Nazanin" panose="00000400000000000000" pitchFamily="2" charset="-78"/>
            </a:rPr>
            <a:t>مهندسی صنایع: 282</a:t>
          </a:r>
          <a:endParaRPr lang="en-US" dirty="0">
            <a:solidFill>
              <a:schemeClr val="tx1"/>
            </a:solidFill>
          </a:endParaRPr>
        </a:p>
      </dgm:t>
    </dgm:pt>
    <dgm:pt modelId="{16775448-5C15-49BC-9FC6-6F5656459436}" type="parTrans" cxnId="{A461E538-D808-43E6-A5C9-598684C2743E}">
      <dgm:prSet/>
      <dgm:spPr/>
      <dgm:t>
        <a:bodyPr/>
        <a:lstStyle/>
        <a:p>
          <a:endParaRPr lang="en-US">
            <a:solidFill>
              <a:schemeClr val="bg2">
                <a:lumMod val="25000"/>
              </a:schemeClr>
            </a:solidFill>
          </a:endParaRPr>
        </a:p>
      </dgm:t>
    </dgm:pt>
    <dgm:pt modelId="{416F69E7-8CA7-41CB-8E32-379FC9BD3859}" type="sibTrans" cxnId="{A461E538-D808-43E6-A5C9-598684C2743E}">
      <dgm:prSet/>
      <dgm:spPr/>
      <dgm:t>
        <a:bodyPr/>
        <a:lstStyle/>
        <a:p>
          <a:endParaRPr lang="en-US">
            <a:solidFill>
              <a:schemeClr val="bg2">
                <a:lumMod val="25000"/>
              </a:schemeClr>
            </a:solidFill>
          </a:endParaRPr>
        </a:p>
      </dgm:t>
    </dgm:pt>
    <dgm:pt modelId="{7CBF2495-17B2-4F9B-B7DD-943B6C2AE6B1}">
      <dgm:prSet phldrT="[Text]"/>
      <dgm:spPr/>
      <dgm:t>
        <a:bodyPr/>
        <a:lstStyle/>
        <a:p>
          <a:r>
            <a:rPr lang="fa-IR" dirty="0" smtClean="0">
              <a:solidFill>
                <a:schemeClr val="tx1"/>
              </a:solidFill>
              <a:cs typeface="B Nazanin" panose="00000400000000000000" pitchFamily="2" charset="-78"/>
            </a:rPr>
            <a:t>تعداد مجلات کیو 1: 83 </a:t>
          </a:r>
          <a:endParaRPr lang="en-US" dirty="0">
            <a:solidFill>
              <a:schemeClr val="tx1"/>
            </a:solidFill>
          </a:endParaRPr>
        </a:p>
      </dgm:t>
    </dgm:pt>
    <dgm:pt modelId="{18FEC08D-6CBB-4ACC-A948-2A989F92F5EC}" type="parTrans" cxnId="{0B94B20A-AD06-4FD6-B3EF-BDD583CE6A86}">
      <dgm:prSet/>
      <dgm:spPr/>
      <dgm:t>
        <a:bodyPr/>
        <a:lstStyle/>
        <a:p>
          <a:endParaRPr lang="en-US">
            <a:solidFill>
              <a:schemeClr val="bg2">
                <a:lumMod val="25000"/>
              </a:schemeClr>
            </a:solidFill>
          </a:endParaRPr>
        </a:p>
      </dgm:t>
    </dgm:pt>
    <dgm:pt modelId="{4715DB33-8A04-4567-AFD8-13C16B2B8896}" type="sibTrans" cxnId="{0B94B20A-AD06-4FD6-B3EF-BDD583CE6A86}">
      <dgm:prSet/>
      <dgm:spPr/>
      <dgm:t>
        <a:bodyPr/>
        <a:lstStyle/>
        <a:p>
          <a:endParaRPr lang="en-US">
            <a:solidFill>
              <a:schemeClr val="bg2">
                <a:lumMod val="25000"/>
              </a:schemeClr>
            </a:solidFill>
          </a:endParaRPr>
        </a:p>
      </dgm:t>
    </dgm:pt>
    <dgm:pt modelId="{83F8115C-B1DA-41C1-B0C9-2C4FDC010D11}">
      <dgm:prSet phldrT="[Text]"/>
      <dgm:spPr/>
      <dgm:t>
        <a:bodyPr/>
        <a:lstStyle/>
        <a:p>
          <a:r>
            <a:rPr lang="en-US" dirty="0" smtClean="0">
              <a:solidFill>
                <a:schemeClr val="tx1"/>
              </a:solidFill>
              <a:cs typeface="+mj-cs"/>
            </a:rPr>
            <a:t>JCR</a:t>
          </a:r>
          <a:endParaRPr lang="fa-IR" dirty="0" smtClean="0">
            <a:solidFill>
              <a:schemeClr val="tx1"/>
            </a:solidFill>
            <a:cs typeface="+mj-cs"/>
          </a:endParaRPr>
        </a:p>
        <a:p>
          <a:r>
            <a:rPr lang="fa-IR" dirty="0" smtClean="0">
              <a:solidFill>
                <a:schemeClr val="tx1"/>
              </a:solidFill>
              <a:cs typeface="+mj-cs"/>
            </a:rPr>
            <a:t>12298</a:t>
          </a:r>
          <a:endParaRPr lang="en-US" dirty="0">
            <a:solidFill>
              <a:schemeClr val="tx1"/>
            </a:solidFill>
            <a:cs typeface="+mj-cs"/>
          </a:endParaRPr>
        </a:p>
      </dgm:t>
    </dgm:pt>
    <dgm:pt modelId="{D8D74C63-5B17-4761-B928-B355431829F1}" type="parTrans" cxnId="{3A2814AC-C558-4FF6-8E33-50F8546808A7}">
      <dgm:prSet/>
      <dgm:spPr/>
      <dgm:t>
        <a:bodyPr/>
        <a:lstStyle/>
        <a:p>
          <a:endParaRPr lang="en-US">
            <a:solidFill>
              <a:schemeClr val="bg2">
                <a:lumMod val="25000"/>
              </a:schemeClr>
            </a:solidFill>
          </a:endParaRPr>
        </a:p>
      </dgm:t>
    </dgm:pt>
    <dgm:pt modelId="{AAC51DF9-6CEF-4676-AA22-93B90F38644F}" type="sibTrans" cxnId="{3A2814AC-C558-4FF6-8E33-50F8546808A7}">
      <dgm:prSet/>
      <dgm:spPr/>
      <dgm:t>
        <a:bodyPr/>
        <a:lstStyle/>
        <a:p>
          <a:endParaRPr lang="en-US">
            <a:solidFill>
              <a:schemeClr val="bg2">
                <a:lumMod val="25000"/>
              </a:schemeClr>
            </a:solidFill>
          </a:endParaRPr>
        </a:p>
      </dgm:t>
    </dgm:pt>
    <dgm:pt modelId="{C8502F4D-04F0-4908-99D0-6092817C8284}">
      <dgm:prSet phldrT="[Text]"/>
      <dgm:spPr/>
      <dgm:t>
        <a:bodyPr/>
        <a:lstStyle/>
        <a:p>
          <a:r>
            <a:rPr lang="fa-IR" dirty="0" smtClean="0">
              <a:solidFill>
                <a:schemeClr val="bg2">
                  <a:lumMod val="25000"/>
                </a:schemeClr>
              </a:solidFill>
              <a:cs typeface="B Nazanin" panose="00000400000000000000" pitchFamily="2" charset="-78"/>
            </a:rPr>
            <a:t>مهندسی صنایع: 47 مجله</a:t>
          </a:r>
          <a:endParaRPr lang="en-US" dirty="0">
            <a:solidFill>
              <a:schemeClr val="bg2">
                <a:lumMod val="25000"/>
              </a:schemeClr>
            </a:solidFill>
            <a:cs typeface="B Nazanin" panose="00000400000000000000" pitchFamily="2" charset="-78"/>
          </a:endParaRPr>
        </a:p>
      </dgm:t>
    </dgm:pt>
    <dgm:pt modelId="{8FA56F55-7749-4B8A-B5A1-255C2DDFCFCA}" type="parTrans" cxnId="{E79AC08C-A4AC-4AD9-A89C-7BE4CE0D534C}">
      <dgm:prSet/>
      <dgm:spPr/>
      <dgm:t>
        <a:bodyPr/>
        <a:lstStyle/>
        <a:p>
          <a:endParaRPr lang="en-US">
            <a:solidFill>
              <a:schemeClr val="bg2">
                <a:lumMod val="25000"/>
              </a:schemeClr>
            </a:solidFill>
          </a:endParaRPr>
        </a:p>
      </dgm:t>
    </dgm:pt>
    <dgm:pt modelId="{BDC04473-ECB9-4A8B-B334-B8ED2C59C988}" type="sibTrans" cxnId="{E79AC08C-A4AC-4AD9-A89C-7BE4CE0D534C}">
      <dgm:prSet/>
      <dgm:spPr/>
      <dgm:t>
        <a:bodyPr/>
        <a:lstStyle/>
        <a:p>
          <a:endParaRPr lang="en-US">
            <a:solidFill>
              <a:schemeClr val="bg2">
                <a:lumMod val="25000"/>
              </a:schemeClr>
            </a:solidFill>
          </a:endParaRPr>
        </a:p>
      </dgm:t>
    </dgm:pt>
    <dgm:pt modelId="{082F8F06-ED4B-44D2-9795-D541DF016DAB}">
      <dgm:prSet phldrT="[Text]"/>
      <dgm:spPr/>
      <dgm:t>
        <a:bodyPr/>
        <a:lstStyle/>
        <a:p>
          <a:r>
            <a:rPr lang="fa-IR" dirty="0" smtClean="0">
              <a:solidFill>
                <a:schemeClr val="tx1"/>
              </a:solidFill>
              <a:cs typeface="B Nazanin" panose="00000400000000000000" pitchFamily="2" charset="-78"/>
            </a:rPr>
            <a:t>تعداد مجلات کیو 1: 11 مجله</a:t>
          </a:r>
          <a:endParaRPr lang="en-US" dirty="0">
            <a:solidFill>
              <a:schemeClr val="tx1"/>
            </a:solidFill>
            <a:cs typeface="B Nazanin" panose="00000400000000000000" pitchFamily="2" charset="-78"/>
          </a:endParaRPr>
        </a:p>
      </dgm:t>
    </dgm:pt>
    <dgm:pt modelId="{A5E54AC8-BC10-430C-82EC-61DDC2D7BC23}" type="parTrans" cxnId="{A7A97B31-1656-4691-A40B-59666D69C026}">
      <dgm:prSet/>
      <dgm:spPr/>
      <dgm:t>
        <a:bodyPr/>
        <a:lstStyle/>
        <a:p>
          <a:endParaRPr lang="en-US">
            <a:solidFill>
              <a:schemeClr val="bg2">
                <a:lumMod val="25000"/>
              </a:schemeClr>
            </a:solidFill>
          </a:endParaRPr>
        </a:p>
      </dgm:t>
    </dgm:pt>
    <dgm:pt modelId="{2C4E7B51-DCB6-4B32-9E04-5CE13229E35E}" type="sibTrans" cxnId="{A7A97B31-1656-4691-A40B-59666D69C026}">
      <dgm:prSet/>
      <dgm:spPr/>
      <dgm:t>
        <a:bodyPr/>
        <a:lstStyle/>
        <a:p>
          <a:endParaRPr lang="en-US">
            <a:solidFill>
              <a:schemeClr val="bg2">
                <a:lumMod val="25000"/>
              </a:schemeClr>
            </a:solidFill>
          </a:endParaRPr>
        </a:p>
      </dgm:t>
    </dgm:pt>
    <dgm:pt modelId="{EFA1FB8E-2438-4608-91B9-DEE13B4CB7F7}" type="pres">
      <dgm:prSet presAssocID="{4D36AFC1-F49B-4C47-BD18-BD269D2DCEAF}" presName="Name0" presStyleCnt="0">
        <dgm:presLayoutVars>
          <dgm:dir/>
          <dgm:animLvl val="lvl"/>
          <dgm:resizeHandles val="exact"/>
        </dgm:presLayoutVars>
      </dgm:prSet>
      <dgm:spPr/>
      <dgm:t>
        <a:bodyPr/>
        <a:lstStyle/>
        <a:p>
          <a:endParaRPr lang="en-US"/>
        </a:p>
      </dgm:t>
    </dgm:pt>
    <dgm:pt modelId="{4BCBFDB6-695F-40C8-988C-C2E53C958607}" type="pres">
      <dgm:prSet presAssocID="{7BCAF21E-5D6D-4CA2-BB6C-84709E2E85CB}" presName="vertFlow" presStyleCnt="0"/>
      <dgm:spPr/>
    </dgm:pt>
    <dgm:pt modelId="{5E6FE096-6610-4513-B297-0079D1833717}" type="pres">
      <dgm:prSet presAssocID="{7BCAF21E-5D6D-4CA2-BB6C-84709E2E85CB}" presName="header" presStyleLbl="node1" presStyleIdx="0" presStyleCnt="2"/>
      <dgm:spPr/>
      <dgm:t>
        <a:bodyPr/>
        <a:lstStyle/>
        <a:p>
          <a:endParaRPr lang="en-US"/>
        </a:p>
      </dgm:t>
    </dgm:pt>
    <dgm:pt modelId="{C89DCB47-4234-4449-8B98-6DC3B8DC58DE}" type="pres">
      <dgm:prSet presAssocID="{16775448-5C15-49BC-9FC6-6F5656459436}" presName="parTrans" presStyleLbl="sibTrans2D1" presStyleIdx="0" presStyleCnt="4"/>
      <dgm:spPr/>
      <dgm:t>
        <a:bodyPr/>
        <a:lstStyle/>
        <a:p>
          <a:endParaRPr lang="en-US"/>
        </a:p>
      </dgm:t>
    </dgm:pt>
    <dgm:pt modelId="{57A57E74-B7F6-46B7-A486-D115A2CFA922}" type="pres">
      <dgm:prSet presAssocID="{A308A7CC-4B09-4DD3-AD04-BA1027A3EB75}" presName="child" presStyleLbl="alignAccFollowNode1" presStyleIdx="0" presStyleCnt="4">
        <dgm:presLayoutVars>
          <dgm:chMax val="0"/>
          <dgm:bulletEnabled val="1"/>
        </dgm:presLayoutVars>
      </dgm:prSet>
      <dgm:spPr/>
      <dgm:t>
        <a:bodyPr/>
        <a:lstStyle/>
        <a:p>
          <a:endParaRPr lang="en-US"/>
        </a:p>
      </dgm:t>
    </dgm:pt>
    <dgm:pt modelId="{602F406C-29EB-4E7E-8A49-EB6C43FAC849}" type="pres">
      <dgm:prSet presAssocID="{416F69E7-8CA7-41CB-8E32-379FC9BD3859}" presName="sibTrans" presStyleLbl="sibTrans2D1" presStyleIdx="1" presStyleCnt="4"/>
      <dgm:spPr/>
      <dgm:t>
        <a:bodyPr/>
        <a:lstStyle/>
        <a:p>
          <a:endParaRPr lang="en-US"/>
        </a:p>
      </dgm:t>
    </dgm:pt>
    <dgm:pt modelId="{4369BA1A-C091-40DD-882D-E2627AD1F016}" type="pres">
      <dgm:prSet presAssocID="{7CBF2495-17B2-4F9B-B7DD-943B6C2AE6B1}" presName="child" presStyleLbl="alignAccFollowNode1" presStyleIdx="1" presStyleCnt="4">
        <dgm:presLayoutVars>
          <dgm:chMax val="0"/>
          <dgm:bulletEnabled val="1"/>
        </dgm:presLayoutVars>
      </dgm:prSet>
      <dgm:spPr/>
      <dgm:t>
        <a:bodyPr/>
        <a:lstStyle/>
        <a:p>
          <a:endParaRPr lang="en-US"/>
        </a:p>
      </dgm:t>
    </dgm:pt>
    <dgm:pt modelId="{2A4D2918-990E-4BC8-ADF3-877388C589EE}" type="pres">
      <dgm:prSet presAssocID="{7BCAF21E-5D6D-4CA2-BB6C-84709E2E85CB}" presName="hSp" presStyleCnt="0"/>
      <dgm:spPr/>
    </dgm:pt>
    <dgm:pt modelId="{83612F75-4432-411A-93AD-0B3FB0AE0572}" type="pres">
      <dgm:prSet presAssocID="{83F8115C-B1DA-41C1-B0C9-2C4FDC010D11}" presName="vertFlow" presStyleCnt="0"/>
      <dgm:spPr/>
    </dgm:pt>
    <dgm:pt modelId="{8E138064-573F-4C75-991D-87158B688AFA}" type="pres">
      <dgm:prSet presAssocID="{83F8115C-B1DA-41C1-B0C9-2C4FDC010D11}" presName="header" presStyleLbl="node1" presStyleIdx="1" presStyleCnt="2"/>
      <dgm:spPr/>
      <dgm:t>
        <a:bodyPr/>
        <a:lstStyle/>
        <a:p>
          <a:endParaRPr lang="en-US"/>
        </a:p>
      </dgm:t>
    </dgm:pt>
    <dgm:pt modelId="{40125464-1586-4027-BA6D-77DC2B6A656B}" type="pres">
      <dgm:prSet presAssocID="{8FA56F55-7749-4B8A-B5A1-255C2DDFCFCA}" presName="parTrans" presStyleLbl="sibTrans2D1" presStyleIdx="2" presStyleCnt="4"/>
      <dgm:spPr/>
      <dgm:t>
        <a:bodyPr/>
        <a:lstStyle/>
        <a:p>
          <a:endParaRPr lang="en-US"/>
        </a:p>
      </dgm:t>
    </dgm:pt>
    <dgm:pt modelId="{FE7F3AD4-6830-43F6-922A-C7C6F601B178}" type="pres">
      <dgm:prSet presAssocID="{C8502F4D-04F0-4908-99D0-6092817C8284}" presName="child" presStyleLbl="alignAccFollowNode1" presStyleIdx="2" presStyleCnt="4">
        <dgm:presLayoutVars>
          <dgm:chMax val="0"/>
          <dgm:bulletEnabled val="1"/>
        </dgm:presLayoutVars>
      </dgm:prSet>
      <dgm:spPr/>
      <dgm:t>
        <a:bodyPr/>
        <a:lstStyle/>
        <a:p>
          <a:endParaRPr lang="en-US"/>
        </a:p>
      </dgm:t>
    </dgm:pt>
    <dgm:pt modelId="{71D0737C-D89A-4DEC-9CC7-EDE66FFF9C1B}" type="pres">
      <dgm:prSet presAssocID="{BDC04473-ECB9-4A8B-B334-B8ED2C59C988}" presName="sibTrans" presStyleLbl="sibTrans2D1" presStyleIdx="3" presStyleCnt="4"/>
      <dgm:spPr/>
      <dgm:t>
        <a:bodyPr/>
        <a:lstStyle/>
        <a:p>
          <a:endParaRPr lang="en-US"/>
        </a:p>
      </dgm:t>
    </dgm:pt>
    <dgm:pt modelId="{0A708B7D-0BE7-4673-8D3F-DEB01AAAF65C}" type="pres">
      <dgm:prSet presAssocID="{082F8F06-ED4B-44D2-9795-D541DF016DAB}" presName="child" presStyleLbl="alignAccFollowNode1" presStyleIdx="3" presStyleCnt="4">
        <dgm:presLayoutVars>
          <dgm:chMax val="0"/>
          <dgm:bulletEnabled val="1"/>
        </dgm:presLayoutVars>
      </dgm:prSet>
      <dgm:spPr/>
      <dgm:t>
        <a:bodyPr/>
        <a:lstStyle/>
        <a:p>
          <a:endParaRPr lang="en-US"/>
        </a:p>
      </dgm:t>
    </dgm:pt>
  </dgm:ptLst>
  <dgm:cxnLst>
    <dgm:cxn modelId="{E793A3FD-B849-42B9-864A-225873137EE9}" type="presOf" srcId="{416F69E7-8CA7-41CB-8E32-379FC9BD3859}" destId="{602F406C-29EB-4E7E-8A49-EB6C43FAC849}" srcOrd="0" destOrd="0" presId="urn:microsoft.com/office/officeart/2005/8/layout/lProcess1"/>
    <dgm:cxn modelId="{3A2814AC-C558-4FF6-8E33-50F8546808A7}" srcId="{4D36AFC1-F49B-4C47-BD18-BD269D2DCEAF}" destId="{83F8115C-B1DA-41C1-B0C9-2C4FDC010D11}" srcOrd="1" destOrd="0" parTransId="{D8D74C63-5B17-4761-B928-B355431829F1}" sibTransId="{AAC51DF9-6CEF-4676-AA22-93B90F38644F}"/>
    <dgm:cxn modelId="{A7A97B31-1656-4691-A40B-59666D69C026}" srcId="{83F8115C-B1DA-41C1-B0C9-2C4FDC010D11}" destId="{082F8F06-ED4B-44D2-9795-D541DF016DAB}" srcOrd="1" destOrd="0" parTransId="{A5E54AC8-BC10-430C-82EC-61DDC2D7BC23}" sibTransId="{2C4E7B51-DCB6-4B32-9E04-5CE13229E35E}"/>
    <dgm:cxn modelId="{EF53119E-F597-4EC6-810B-F16D473EB956}" type="presOf" srcId="{7CBF2495-17B2-4F9B-B7DD-943B6C2AE6B1}" destId="{4369BA1A-C091-40DD-882D-E2627AD1F016}" srcOrd="0" destOrd="0" presId="urn:microsoft.com/office/officeart/2005/8/layout/lProcess1"/>
    <dgm:cxn modelId="{A461E538-D808-43E6-A5C9-598684C2743E}" srcId="{7BCAF21E-5D6D-4CA2-BB6C-84709E2E85CB}" destId="{A308A7CC-4B09-4DD3-AD04-BA1027A3EB75}" srcOrd="0" destOrd="0" parTransId="{16775448-5C15-49BC-9FC6-6F5656459436}" sibTransId="{416F69E7-8CA7-41CB-8E32-379FC9BD3859}"/>
    <dgm:cxn modelId="{64B6AACC-2328-4583-AAC5-B46F9E65B54C}" type="presOf" srcId="{BDC04473-ECB9-4A8B-B334-B8ED2C59C988}" destId="{71D0737C-D89A-4DEC-9CC7-EDE66FFF9C1B}" srcOrd="0" destOrd="0" presId="urn:microsoft.com/office/officeart/2005/8/layout/lProcess1"/>
    <dgm:cxn modelId="{3E3396B5-A78F-4353-B625-4518FD713B79}" type="presOf" srcId="{4D36AFC1-F49B-4C47-BD18-BD269D2DCEAF}" destId="{EFA1FB8E-2438-4608-91B9-DEE13B4CB7F7}" srcOrd="0" destOrd="0" presId="urn:microsoft.com/office/officeart/2005/8/layout/lProcess1"/>
    <dgm:cxn modelId="{98664168-5CAF-4ED4-81CF-2F7108328CFA}" type="presOf" srcId="{8FA56F55-7749-4B8A-B5A1-255C2DDFCFCA}" destId="{40125464-1586-4027-BA6D-77DC2B6A656B}" srcOrd="0" destOrd="0" presId="urn:microsoft.com/office/officeart/2005/8/layout/lProcess1"/>
    <dgm:cxn modelId="{ED5FAC26-5DF5-49FF-87A9-37CDE7775E3D}" type="presOf" srcId="{A308A7CC-4B09-4DD3-AD04-BA1027A3EB75}" destId="{57A57E74-B7F6-46B7-A486-D115A2CFA922}" srcOrd="0" destOrd="0" presId="urn:microsoft.com/office/officeart/2005/8/layout/lProcess1"/>
    <dgm:cxn modelId="{A7CD1397-519D-4493-98A4-542ED370F78A}" type="presOf" srcId="{16775448-5C15-49BC-9FC6-6F5656459436}" destId="{C89DCB47-4234-4449-8B98-6DC3B8DC58DE}" srcOrd="0" destOrd="0" presId="urn:microsoft.com/office/officeart/2005/8/layout/lProcess1"/>
    <dgm:cxn modelId="{8365AF78-AEE1-446A-98EC-4500792DA812}" srcId="{4D36AFC1-F49B-4C47-BD18-BD269D2DCEAF}" destId="{7BCAF21E-5D6D-4CA2-BB6C-84709E2E85CB}" srcOrd="0" destOrd="0" parTransId="{4A955950-A7C0-4ACB-8607-0F508B22B7F8}" sibTransId="{6598E01E-CC4E-4DA7-8188-CE938BFD5C76}"/>
    <dgm:cxn modelId="{0B94B20A-AD06-4FD6-B3EF-BDD583CE6A86}" srcId="{7BCAF21E-5D6D-4CA2-BB6C-84709E2E85CB}" destId="{7CBF2495-17B2-4F9B-B7DD-943B6C2AE6B1}" srcOrd="1" destOrd="0" parTransId="{18FEC08D-6CBB-4ACC-A948-2A989F92F5EC}" sibTransId="{4715DB33-8A04-4567-AFD8-13C16B2B8896}"/>
    <dgm:cxn modelId="{E79AC08C-A4AC-4AD9-A89C-7BE4CE0D534C}" srcId="{83F8115C-B1DA-41C1-B0C9-2C4FDC010D11}" destId="{C8502F4D-04F0-4908-99D0-6092817C8284}" srcOrd="0" destOrd="0" parTransId="{8FA56F55-7749-4B8A-B5A1-255C2DDFCFCA}" sibTransId="{BDC04473-ECB9-4A8B-B334-B8ED2C59C988}"/>
    <dgm:cxn modelId="{A1349B2E-E499-45A1-98D7-009967685EE7}" type="presOf" srcId="{082F8F06-ED4B-44D2-9795-D541DF016DAB}" destId="{0A708B7D-0BE7-4673-8D3F-DEB01AAAF65C}" srcOrd="0" destOrd="0" presId="urn:microsoft.com/office/officeart/2005/8/layout/lProcess1"/>
    <dgm:cxn modelId="{F38B1887-2BDC-49E3-9D16-874BDCC38475}" type="presOf" srcId="{83F8115C-B1DA-41C1-B0C9-2C4FDC010D11}" destId="{8E138064-573F-4C75-991D-87158B688AFA}" srcOrd="0" destOrd="0" presId="urn:microsoft.com/office/officeart/2005/8/layout/lProcess1"/>
    <dgm:cxn modelId="{18C0C111-542B-4A6B-A667-3224F46C9803}" type="presOf" srcId="{C8502F4D-04F0-4908-99D0-6092817C8284}" destId="{FE7F3AD4-6830-43F6-922A-C7C6F601B178}" srcOrd="0" destOrd="0" presId="urn:microsoft.com/office/officeart/2005/8/layout/lProcess1"/>
    <dgm:cxn modelId="{62BF5C46-C2AC-452C-8E05-86F0AC838E07}" type="presOf" srcId="{7BCAF21E-5D6D-4CA2-BB6C-84709E2E85CB}" destId="{5E6FE096-6610-4513-B297-0079D1833717}" srcOrd="0" destOrd="0" presId="urn:microsoft.com/office/officeart/2005/8/layout/lProcess1"/>
    <dgm:cxn modelId="{B6BCA8E0-94D7-4F6F-A248-AC0690562635}" type="presParOf" srcId="{EFA1FB8E-2438-4608-91B9-DEE13B4CB7F7}" destId="{4BCBFDB6-695F-40C8-988C-C2E53C958607}" srcOrd="0" destOrd="0" presId="urn:microsoft.com/office/officeart/2005/8/layout/lProcess1"/>
    <dgm:cxn modelId="{1B7B4009-399A-4FA9-9FAF-34FC9878D6D5}" type="presParOf" srcId="{4BCBFDB6-695F-40C8-988C-C2E53C958607}" destId="{5E6FE096-6610-4513-B297-0079D1833717}" srcOrd="0" destOrd="0" presId="urn:microsoft.com/office/officeart/2005/8/layout/lProcess1"/>
    <dgm:cxn modelId="{6304996F-AB56-4A81-80E2-C64DC76CC0E7}" type="presParOf" srcId="{4BCBFDB6-695F-40C8-988C-C2E53C958607}" destId="{C89DCB47-4234-4449-8B98-6DC3B8DC58DE}" srcOrd="1" destOrd="0" presId="urn:microsoft.com/office/officeart/2005/8/layout/lProcess1"/>
    <dgm:cxn modelId="{7F8D1317-B013-488D-8B29-AC86AB0656F9}" type="presParOf" srcId="{4BCBFDB6-695F-40C8-988C-C2E53C958607}" destId="{57A57E74-B7F6-46B7-A486-D115A2CFA922}" srcOrd="2" destOrd="0" presId="urn:microsoft.com/office/officeart/2005/8/layout/lProcess1"/>
    <dgm:cxn modelId="{B84EBBF6-71C1-4D2A-92F9-8AE8EC60F435}" type="presParOf" srcId="{4BCBFDB6-695F-40C8-988C-C2E53C958607}" destId="{602F406C-29EB-4E7E-8A49-EB6C43FAC849}" srcOrd="3" destOrd="0" presId="urn:microsoft.com/office/officeart/2005/8/layout/lProcess1"/>
    <dgm:cxn modelId="{7F9C3513-8214-4130-A730-5C310ADDA466}" type="presParOf" srcId="{4BCBFDB6-695F-40C8-988C-C2E53C958607}" destId="{4369BA1A-C091-40DD-882D-E2627AD1F016}" srcOrd="4" destOrd="0" presId="urn:microsoft.com/office/officeart/2005/8/layout/lProcess1"/>
    <dgm:cxn modelId="{EAAF88FB-2D0C-4EDF-AF19-78795A1E99D4}" type="presParOf" srcId="{EFA1FB8E-2438-4608-91B9-DEE13B4CB7F7}" destId="{2A4D2918-990E-4BC8-ADF3-877388C589EE}" srcOrd="1" destOrd="0" presId="urn:microsoft.com/office/officeart/2005/8/layout/lProcess1"/>
    <dgm:cxn modelId="{8B71C63B-612E-4965-9C29-7F4769616CD5}" type="presParOf" srcId="{EFA1FB8E-2438-4608-91B9-DEE13B4CB7F7}" destId="{83612F75-4432-411A-93AD-0B3FB0AE0572}" srcOrd="2" destOrd="0" presId="urn:microsoft.com/office/officeart/2005/8/layout/lProcess1"/>
    <dgm:cxn modelId="{10774B28-A32A-4946-923E-51A5183DA64D}" type="presParOf" srcId="{83612F75-4432-411A-93AD-0B3FB0AE0572}" destId="{8E138064-573F-4C75-991D-87158B688AFA}" srcOrd="0" destOrd="0" presId="urn:microsoft.com/office/officeart/2005/8/layout/lProcess1"/>
    <dgm:cxn modelId="{ACB9D49C-D72C-4674-88BE-9EF37E75252C}" type="presParOf" srcId="{83612F75-4432-411A-93AD-0B3FB0AE0572}" destId="{40125464-1586-4027-BA6D-77DC2B6A656B}" srcOrd="1" destOrd="0" presId="urn:microsoft.com/office/officeart/2005/8/layout/lProcess1"/>
    <dgm:cxn modelId="{8E56582D-9940-4AA2-9239-2B8CE3063EC8}" type="presParOf" srcId="{83612F75-4432-411A-93AD-0B3FB0AE0572}" destId="{FE7F3AD4-6830-43F6-922A-C7C6F601B178}" srcOrd="2" destOrd="0" presId="urn:microsoft.com/office/officeart/2005/8/layout/lProcess1"/>
    <dgm:cxn modelId="{34658640-7D1D-4780-B88F-7EE0F26FC061}" type="presParOf" srcId="{83612F75-4432-411A-93AD-0B3FB0AE0572}" destId="{71D0737C-D89A-4DEC-9CC7-EDE66FFF9C1B}" srcOrd="3" destOrd="0" presId="urn:microsoft.com/office/officeart/2005/8/layout/lProcess1"/>
    <dgm:cxn modelId="{A29895B7-E2AF-414C-82F2-0A4CEFCF30A7}" type="presParOf" srcId="{83612F75-4432-411A-93AD-0B3FB0AE0572}" destId="{0A708B7D-0BE7-4673-8D3F-DEB01AAAF65C}"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503388-F5DA-4D55-92C2-52217742778A}" type="doc">
      <dgm:prSet loTypeId="urn:microsoft.com/office/officeart/2008/layout/AlternatingHexagons" loCatId="list" qsTypeId="urn:microsoft.com/office/officeart/2005/8/quickstyle/3d3" qsCatId="3D" csTypeId="urn:microsoft.com/office/officeart/2005/8/colors/colorful5" csCatId="colorful" phldr="1"/>
      <dgm:spPr/>
      <dgm:t>
        <a:bodyPr/>
        <a:lstStyle/>
        <a:p>
          <a:endParaRPr lang="en-US"/>
        </a:p>
      </dgm:t>
    </dgm:pt>
    <dgm:pt modelId="{809A84C4-5005-4284-AE78-BE451939A414}">
      <dgm:prSet phldrT="[Text]" custT="1"/>
      <dgm:spPr/>
      <dgm:t>
        <a:bodyPr/>
        <a:lstStyle/>
        <a:p>
          <a:r>
            <a:rPr lang="en-US" sz="1600" b="1" i="0" dirty="0" smtClean="0">
              <a:solidFill>
                <a:schemeClr val="tx1"/>
              </a:solidFill>
              <a:cs typeface="B Nazanin" panose="00000400000000000000" pitchFamily="2" charset="-78"/>
            </a:rPr>
            <a:t>hijacked journal</a:t>
          </a:r>
          <a:endParaRPr lang="en-US" sz="1600" b="1" dirty="0">
            <a:solidFill>
              <a:schemeClr val="tx1"/>
            </a:solidFill>
            <a:cs typeface="B Nazanin" panose="00000400000000000000" pitchFamily="2" charset="-78"/>
          </a:endParaRPr>
        </a:p>
      </dgm:t>
    </dgm:pt>
    <dgm:pt modelId="{D158D73A-B76A-4F8E-83BE-54377E21F002}" type="parTrans" cxnId="{4A971D5D-08F4-4520-9870-38DAF214798E}">
      <dgm:prSet/>
      <dgm:spPr/>
      <dgm:t>
        <a:bodyPr/>
        <a:lstStyle/>
        <a:p>
          <a:endParaRPr lang="en-US">
            <a:solidFill>
              <a:schemeClr val="tx1"/>
            </a:solidFill>
          </a:endParaRPr>
        </a:p>
      </dgm:t>
    </dgm:pt>
    <dgm:pt modelId="{CDF31F6C-E640-4039-AD2A-FCE82F12D582}" type="sibTrans" cxnId="{4A971D5D-08F4-4520-9870-38DAF214798E}">
      <dgm:prSet custT="1"/>
      <dgm:spPr/>
      <dgm:t>
        <a:bodyPr/>
        <a:lstStyle/>
        <a:p>
          <a:r>
            <a:rPr lang="en-US" sz="1600" b="1" smtClean="0">
              <a:solidFill>
                <a:schemeClr val="tx1"/>
              </a:solidFill>
              <a:cs typeface="B Nazanin" panose="00000400000000000000" pitchFamily="2" charset="-78"/>
            </a:rPr>
            <a:t>Fake Journals</a:t>
          </a:r>
          <a:endParaRPr lang="en-US" sz="1600" b="1" dirty="0">
            <a:solidFill>
              <a:schemeClr val="tx1"/>
            </a:solidFill>
            <a:cs typeface="B Nazanin" panose="00000400000000000000" pitchFamily="2" charset="-78"/>
          </a:endParaRPr>
        </a:p>
      </dgm:t>
    </dgm:pt>
    <dgm:pt modelId="{030D5050-7A0E-4C21-AF9E-73F864E36E92}">
      <dgm:prSet phldrT="[Text]" custT="1"/>
      <dgm:spPr/>
      <dgm:t>
        <a:bodyPr/>
        <a:lstStyle/>
        <a:p>
          <a:r>
            <a:rPr lang="fa-IR" sz="1800" b="1" dirty="0" smtClean="0">
              <a:solidFill>
                <a:srgbClr val="FF0000"/>
              </a:solidFill>
              <a:cs typeface="B Nazanin" panose="00000400000000000000" pitchFamily="2" charset="-78"/>
            </a:rPr>
            <a:t>مجلات نامعتبر: لیست های موجود در وب </a:t>
          </a:r>
          <a:endParaRPr lang="en-US" sz="1800" b="1" dirty="0">
            <a:solidFill>
              <a:srgbClr val="FF0000"/>
            </a:solidFill>
            <a:cs typeface="B Nazanin" panose="00000400000000000000" pitchFamily="2" charset="-78"/>
          </a:endParaRPr>
        </a:p>
      </dgm:t>
    </dgm:pt>
    <dgm:pt modelId="{34D25906-18FF-43FB-B2E9-292B8C304A36}" type="parTrans" cxnId="{78E3CF5C-9CC0-40BD-A55F-AE69D4D8D9E9}">
      <dgm:prSet/>
      <dgm:spPr/>
      <dgm:t>
        <a:bodyPr/>
        <a:lstStyle/>
        <a:p>
          <a:endParaRPr lang="en-US">
            <a:solidFill>
              <a:schemeClr val="tx1"/>
            </a:solidFill>
          </a:endParaRPr>
        </a:p>
      </dgm:t>
    </dgm:pt>
    <dgm:pt modelId="{6AFBC469-73CD-461C-9354-74B8A133FF65}" type="sibTrans" cxnId="{78E3CF5C-9CC0-40BD-A55F-AE69D4D8D9E9}">
      <dgm:prSet/>
      <dgm:spPr/>
      <dgm:t>
        <a:bodyPr/>
        <a:lstStyle/>
        <a:p>
          <a:endParaRPr lang="en-US">
            <a:solidFill>
              <a:schemeClr val="tx1"/>
            </a:solidFill>
          </a:endParaRPr>
        </a:p>
      </dgm:t>
    </dgm:pt>
    <dgm:pt modelId="{D8D25781-9DF6-401D-986B-ACA608CCFE92}">
      <dgm:prSet phldrT="[Text]" custT="1"/>
      <dgm:spPr/>
      <dgm:t>
        <a:bodyPr/>
        <a:lstStyle/>
        <a:p>
          <a:r>
            <a:rPr lang="fa-IR" sz="1600" b="1" dirty="0" smtClean="0">
              <a:solidFill>
                <a:schemeClr val="tx1"/>
              </a:solidFill>
              <a:cs typeface="B Nazanin" panose="00000400000000000000" pitchFamily="2" charset="-78"/>
            </a:rPr>
            <a:t>لیست مجلات نامعتبر درون دانشگاهی</a:t>
          </a:r>
          <a:endParaRPr lang="en-US" sz="1600" b="1" dirty="0">
            <a:solidFill>
              <a:schemeClr val="tx1"/>
            </a:solidFill>
            <a:cs typeface="B Nazanin" panose="00000400000000000000" pitchFamily="2" charset="-78"/>
          </a:endParaRPr>
        </a:p>
      </dgm:t>
    </dgm:pt>
    <dgm:pt modelId="{B0C2CFE4-663D-472B-94C6-5258F94F41B6}" type="parTrans" cxnId="{FB78DB72-AB09-481D-9DAC-E320F634E723}">
      <dgm:prSet/>
      <dgm:spPr/>
      <dgm:t>
        <a:bodyPr/>
        <a:lstStyle/>
        <a:p>
          <a:endParaRPr lang="en-US">
            <a:solidFill>
              <a:schemeClr val="tx1"/>
            </a:solidFill>
          </a:endParaRPr>
        </a:p>
      </dgm:t>
    </dgm:pt>
    <dgm:pt modelId="{079887F4-E34C-4FF3-91F7-54A7FBB4C064}" type="sibTrans" cxnId="{FB78DB72-AB09-481D-9DAC-E320F634E723}">
      <dgm:prSet custT="1"/>
      <dgm:spPr/>
      <dgm:t>
        <a:bodyPr/>
        <a:lstStyle/>
        <a:p>
          <a:r>
            <a:rPr lang="fa-IR" sz="1600" b="1" dirty="0" smtClean="0">
              <a:solidFill>
                <a:schemeClr val="tx1"/>
              </a:solidFill>
              <a:cs typeface="B Nazanin" panose="00000400000000000000" pitchFamily="2" charset="-78"/>
            </a:rPr>
            <a:t>لیست مجلات نامعتبر دانشگاه آزاد اسلامی</a:t>
          </a:r>
          <a:endParaRPr lang="en-US" sz="1600" b="1" dirty="0">
            <a:solidFill>
              <a:schemeClr val="tx1"/>
            </a:solidFill>
            <a:cs typeface="B Nazanin" panose="00000400000000000000" pitchFamily="2" charset="-78"/>
          </a:endParaRPr>
        </a:p>
      </dgm:t>
    </dgm:pt>
    <dgm:pt modelId="{0658F5C4-5E9F-4A2B-8966-84E2EB046083}">
      <dgm:prSet phldrT="[Text]" custT="1"/>
      <dgm:spPr/>
      <dgm:t>
        <a:bodyPr/>
        <a:lstStyle/>
        <a:p>
          <a:r>
            <a:rPr lang="fa-IR" sz="1800" b="1" dirty="0" smtClean="0">
              <a:solidFill>
                <a:srgbClr val="FF0000"/>
              </a:solidFill>
              <a:cs typeface="B Nazanin" panose="00000400000000000000" pitchFamily="2" charset="-78"/>
            </a:rPr>
            <a:t>لیست اعلام شده از وزارتخانه های ایران</a:t>
          </a:r>
          <a:endParaRPr lang="en-US" sz="1800" b="1" dirty="0">
            <a:solidFill>
              <a:srgbClr val="FF0000"/>
            </a:solidFill>
            <a:cs typeface="B Nazanin" panose="00000400000000000000" pitchFamily="2" charset="-78"/>
          </a:endParaRPr>
        </a:p>
      </dgm:t>
    </dgm:pt>
    <dgm:pt modelId="{D66DAE48-8413-4869-BD2A-96800718C8D5}" type="parTrans" cxnId="{A750825B-E643-4263-894C-D0277FF6A66C}">
      <dgm:prSet/>
      <dgm:spPr/>
      <dgm:t>
        <a:bodyPr/>
        <a:lstStyle/>
        <a:p>
          <a:endParaRPr lang="en-US">
            <a:solidFill>
              <a:schemeClr val="tx1"/>
            </a:solidFill>
          </a:endParaRPr>
        </a:p>
      </dgm:t>
    </dgm:pt>
    <dgm:pt modelId="{989A5960-4FD3-4DC9-9D09-BC1123AC7620}" type="sibTrans" cxnId="{A750825B-E643-4263-894C-D0277FF6A66C}">
      <dgm:prSet/>
      <dgm:spPr/>
      <dgm:t>
        <a:bodyPr/>
        <a:lstStyle/>
        <a:p>
          <a:endParaRPr lang="en-US">
            <a:solidFill>
              <a:schemeClr val="tx1"/>
            </a:solidFill>
          </a:endParaRPr>
        </a:p>
      </dgm:t>
    </dgm:pt>
    <dgm:pt modelId="{54200A88-ADA8-4408-8317-DCD91513BB87}">
      <dgm:prSet phldrT="[Text]" custT="1"/>
      <dgm:spPr/>
      <dgm:t>
        <a:bodyPr/>
        <a:lstStyle/>
        <a:p>
          <a:r>
            <a:rPr lang="fa-IR" sz="1600" b="1" dirty="0" smtClean="0">
              <a:solidFill>
                <a:schemeClr val="tx1"/>
              </a:solidFill>
              <a:cs typeface="B Nazanin" panose="00000400000000000000" pitchFamily="2" charset="-78"/>
            </a:rPr>
            <a:t>لیست مجلات سیاه وزارت علوم</a:t>
          </a:r>
          <a:endParaRPr lang="en-US" sz="1600" b="1" dirty="0">
            <a:solidFill>
              <a:schemeClr val="tx1"/>
            </a:solidFill>
            <a:cs typeface="B Nazanin" panose="00000400000000000000" pitchFamily="2" charset="-78"/>
          </a:endParaRPr>
        </a:p>
      </dgm:t>
    </dgm:pt>
    <dgm:pt modelId="{1AF15796-4E6A-471F-95CC-2E65B6C2D607}" type="parTrans" cxnId="{16AEE04A-5406-4688-A971-AD9722A40C2E}">
      <dgm:prSet/>
      <dgm:spPr/>
      <dgm:t>
        <a:bodyPr/>
        <a:lstStyle/>
        <a:p>
          <a:endParaRPr lang="en-US">
            <a:solidFill>
              <a:schemeClr val="tx1"/>
            </a:solidFill>
          </a:endParaRPr>
        </a:p>
      </dgm:t>
    </dgm:pt>
    <dgm:pt modelId="{107D519D-3567-4922-AD4E-E032FDFD0590}" type="sibTrans" cxnId="{16AEE04A-5406-4688-A971-AD9722A40C2E}">
      <dgm:prSet custT="1"/>
      <dgm:spPr/>
      <dgm:t>
        <a:bodyPr/>
        <a:lstStyle/>
        <a:p>
          <a:r>
            <a:rPr lang="fa-IR" sz="1600" b="1" dirty="0" smtClean="0">
              <a:solidFill>
                <a:schemeClr val="tx1"/>
              </a:solidFill>
              <a:cs typeface="B Nazanin" panose="00000400000000000000" pitchFamily="2" charset="-78"/>
            </a:rPr>
            <a:t>لیست مجلات نامعتبر و جعلی وزارت بهداشت</a:t>
          </a:r>
          <a:endParaRPr lang="en-US" sz="1600" b="1" dirty="0">
            <a:solidFill>
              <a:schemeClr val="tx1"/>
            </a:solidFill>
            <a:cs typeface="B Nazanin" panose="00000400000000000000" pitchFamily="2" charset="-78"/>
          </a:endParaRPr>
        </a:p>
      </dgm:t>
    </dgm:pt>
    <dgm:pt modelId="{EA91E4EE-C6E7-4EFD-8505-062AEFBFC9F2}">
      <dgm:prSet phldrT="[Text]" custT="1"/>
      <dgm:spPr/>
      <dgm:t>
        <a:bodyPr/>
        <a:lstStyle/>
        <a:p>
          <a:endParaRPr lang="en-US" sz="1600" b="1" dirty="0">
            <a:solidFill>
              <a:schemeClr val="tx1"/>
            </a:solidFill>
            <a:cs typeface="B Nazanin" panose="00000400000000000000" pitchFamily="2" charset="-78"/>
          </a:endParaRPr>
        </a:p>
      </dgm:t>
    </dgm:pt>
    <dgm:pt modelId="{9CF880DB-E8ED-48E3-AA5F-6CCA69B31C96}" type="parTrans" cxnId="{74A1CA7F-8D14-4FE7-97C1-C410491CD420}">
      <dgm:prSet/>
      <dgm:spPr/>
      <dgm:t>
        <a:bodyPr/>
        <a:lstStyle/>
        <a:p>
          <a:endParaRPr lang="en-US">
            <a:solidFill>
              <a:schemeClr val="tx1"/>
            </a:solidFill>
          </a:endParaRPr>
        </a:p>
      </dgm:t>
    </dgm:pt>
    <dgm:pt modelId="{C8D4F2CA-903A-4259-9DDB-AA9EE86D1C72}" type="sibTrans" cxnId="{74A1CA7F-8D14-4FE7-97C1-C410491CD420}">
      <dgm:prSet/>
      <dgm:spPr/>
      <dgm:t>
        <a:bodyPr/>
        <a:lstStyle/>
        <a:p>
          <a:endParaRPr lang="en-US">
            <a:solidFill>
              <a:schemeClr val="tx1"/>
            </a:solidFill>
          </a:endParaRPr>
        </a:p>
      </dgm:t>
    </dgm:pt>
    <dgm:pt modelId="{EDB54E63-7914-4148-B5B0-528561607DFB}">
      <dgm:prSet custT="1"/>
      <dgm:spPr/>
      <dgm:t>
        <a:bodyPr/>
        <a:lstStyle/>
        <a:p>
          <a:r>
            <a:rPr lang="en-US" sz="1600" b="1" i="0" smtClean="0">
              <a:solidFill>
                <a:schemeClr val="tx1"/>
              </a:solidFill>
              <a:cs typeface="B Nazanin" panose="00000400000000000000" pitchFamily="2" charset="-78"/>
            </a:rPr>
            <a:t>Predatory open-access</a:t>
          </a:r>
          <a:endParaRPr lang="en-US" sz="1600" b="1">
            <a:solidFill>
              <a:schemeClr val="tx1"/>
            </a:solidFill>
            <a:cs typeface="B Nazanin" panose="00000400000000000000" pitchFamily="2" charset="-78"/>
          </a:endParaRPr>
        </a:p>
      </dgm:t>
    </dgm:pt>
    <dgm:pt modelId="{E7888C3F-D608-4D58-A813-58B50AB96610}" type="parTrans" cxnId="{34B21886-EF68-4CA0-8782-979960E672F2}">
      <dgm:prSet/>
      <dgm:spPr/>
      <dgm:t>
        <a:bodyPr/>
        <a:lstStyle/>
        <a:p>
          <a:endParaRPr lang="en-US">
            <a:solidFill>
              <a:schemeClr val="tx1"/>
            </a:solidFill>
          </a:endParaRPr>
        </a:p>
      </dgm:t>
    </dgm:pt>
    <dgm:pt modelId="{F2FAD3AB-4544-4993-ACF1-1DC5C23DCD4C}" type="sibTrans" cxnId="{34B21886-EF68-4CA0-8782-979960E672F2}">
      <dgm:prSet custT="1"/>
      <dgm:spPr/>
      <dgm:t>
        <a:bodyPr/>
        <a:lstStyle/>
        <a:p>
          <a:r>
            <a:rPr lang="en-US" sz="1600" b="1" i="0" u="none" dirty="0" smtClean="0">
              <a:solidFill>
                <a:schemeClr val="tx1"/>
              </a:solidFill>
              <a:cs typeface="B Nazanin" panose="00000400000000000000" pitchFamily="2" charset="-78"/>
            </a:rPr>
            <a:t>Beall's List of Predatory</a:t>
          </a:r>
          <a:endParaRPr lang="en-US" sz="1600" b="1" u="none" dirty="0">
            <a:solidFill>
              <a:schemeClr val="tx1"/>
            </a:solidFill>
            <a:cs typeface="B Nazanin" panose="00000400000000000000" pitchFamily="2" charset="-78"/>
          </a:endParaRPr>
        </a:p>
      </dgm:t>
    </dgm:pt>
    <dgm:pt modelId="{03C3317C-7825-4706-A0DD-41A8BB5DC51F}" type="pres">
      <dgm:prSet presAssocID="{2A503388-F5DA-4D55-92C2-52217742778A}" presName="Name0" presStyleCnt="0">
        <dgm:presLayoutVars>
          <dgm:chMax/>
          <dgm:chPref/>
          <dgm:dir/>
          <dgm:animLvl val="lvl"/>
        </dgm:presLayoutVars>
      </dgm:prSet>
      <dgm:spPr/>
      <dgm:t>
        <a:bodyPr/>
        <a:lstStyle/>
        <a:p>
          <a:endParaRPr lang="en-US"/>
        </a:p>
      </dgm:t>
    </dgm:pt>
    <dgm:pt modelId="{F32C769D-1192-4BDF-B8F3-87AC183ECCAA}" type="pres">
      <dgm:prSet presAssocID="{809A84C4-5005-4284-AE78-BE451939A414}" presName="composite" presStyleCnt="0"/>
      <dgm:spPr/>
    </dgm:pt>
    <dgm:pt modelId="{EFA41AFC-A946-4C38-8F71-8F25C04D3EAD}" type="pres">
      <dgm:prSet presAssocID="{809A84C4-5005-4284-AE78-BE451939A414}" presName="Parent1" presStyleLbl="node1" presStyleIdx="0" presStyleCnt="8" custLinFactNeighborX="24778" custLinFactNeighborY="-6159">
        <dgm:presLayoutVars>
          <dgm:chMax val="1"/>
          <dgm:chPref val="1"/>
          <dgm:bulletEnabled val="1"/>
        </dgm:presLayoutVars>
      </dgm:prSet>
      <dgm:spPr/>
      <dgm:t>
        <a:bodyPr/>
        <a:lstStyle/>
        <a:p>
          <a:endParaRPr lang="en-US"/>
        </a:p>
      </dgm:t>
    </dgm:pt>
    <dgm:pt modelId="{5B6AF8FF-3D75-491D-9DD7-C0D79ED439BC}" type="pres">
      <dgm:prSet presAssocID="{809A84C4-5005-4284-AE78-BE451939A414}" presName="Childtext1" presStyleLbl="revTx" presStyleIdx="0" presStyleCnt="4" custScaleX="205936" custScaleY="104898" custLinFactX="-110595" custLinFactNeighborX="-200000" custLinFactNeighborY="-2567">
        <dgm:presLayoutVars>
          <dgm:chMax val="0"/>
          <dgm:chPref val="0"/>
          <dgm:bulletEnabled val="1"/>
        </dgm:presLayoutVars>
      </dgm:prSet>
      <dgm:spPr/>
      <dgm:t>
        <a:bodyPr/>
        <a:lstStyle/>
        <a:p>
          <a:endParaRPr lang="en-US"/>
        </a:p>
      </dgm:t>
    </dgm:pt>
    <dgm:pt modelId="{11178C46-F804-40D2-BAA1-6B3745EB31E9}" type="pres">
      <dgm:prSet presAssocID="{809A84C4-5005-4284-AE78-BE451939A414}" presName="BalanceSpacing" presStyleCnt="0"/>
      <dgm:spPr/>
    </dgm:pt>
    <dgm:pt modelId="{991D6DA4-3B03-4B3E-993D-1C910D851433}" type="pres">
      <dgm:prSet presAssocID="{809A84C4-5005-4284-AE78-BE451939A414}" presName="BalanceSpacing1" presStyleCnt="0"/>
      <dgm:spPr/>
    </dgm:pt>
    <dgm:pt modelId="{41C7A29A-7791-47E3-A9D6-6B9C1260CA71}" type="pres">
      <dgm:prSet presAssocID="{CDF31F6C-E640-4039-AD2A-FCE82F12D582}" presName="Accent1Text" presStyleLbl="node1" presStyleIdx="1" presStyleCnt="8" custLinFactNeighborX="13274" custLinFactNeighborY="-139"/>
      <dgm:spPr/>
      <dgm:t>
        <a:bodyPr/>
        <a:lstStyle/>
        <a:p>
          <a:endParaRPr lang="en-US"/>
        </a:p>
      </dgm:t>
    </dgm:pt>
    <dgm:pt modelId="{31FAAD54-FD7B-4127-92EE-6AD49FBD34E2}" type="pres">
      <dgm:prSet presAssocID="{CDF31F6C-E640-4039-AD2A-FCE82F12D582}" presName="spaceBetweenRectangles" presStyleCnt="0"/>
      <dgm:spPr/>
    </dgm:pt>
    <dgm:pt modelId="{BE33F0A1-7CA4-48F7-BCDC-498B9CC5D4C2}" type="pres">
      <dgm:prSet presAssocID="{EDB54E63-7914-4148-B5B0-528561607DFB}" presName="composite" presStyleCnt="0"/>
      <dgm:spPr/>
    </dgm:pt>
    <dgm:pt modelId="{3F4E6014-71BB-4B90-9E11-2CF666CE9A76}" type="pres">
      <dgm:prSet presAssocID="{EDB54E63-7914-4148-B5B0-528561607DFB}" presName="Parent1" presStyleLbl="node1" presStyleIdx="2" presStyleCnt="8">
        <dgm:presLayoutVars>
          <dgm:chMax val="1"/>
          <dgm:chPref val="1"/>
          <dgm:bulletEnabled val="1"/>
        </dgm:presLayoutVars>
      </dgm:prSet>
      <dgm:spPr/>
      <dgm:t>
        <a:bodyPr/>
        <a:lstStyle/>
        <a:p>
          <a:endParaRPr lang="en-US"/>
        </a:p>
      </dgm:t>
    </dgm:pt>
    <dgm:pt modelId="{09C1943E-9987-41DA-A94F-F6560E5A38C8}" type="pres">
      <dgm:prSet presAssocID="{EDB54E63-7914-4148-B5B0-528561607DFB}" presName="Childtext1" presStyleLbl="revTx" presStyleIdx="1" presStyleCnt="4">
        <dgm:presLayoutVars>
          <dgm:chMax val="0"/>
          <dgm:chPref val="0"/>
          <dgm:bulletEnabled val="1"/>
        </dgm:presLayoutVars>
      </dgm:prSet>
      <dgm:spPr/>
    </dgm:pt>
    <dgm:pt modelId="{B3864A22-5775-44D4-AE88-3445D0C38A62}" type="pres">
      <dgm:prSet presAssocID="{EDB54E63-7914-4148-B5B0-528561607DFB}" presName="BalanceSpacing" presStyleCnt="0"/>
      <dgm:spPr/>
    </dgm:pt>
    <dgm:pt modelId="{0DBE5288-2E8B-4462-A17E-EE6258AA8A3D}" type="pres">
      <dgm:prSet presAssocID="{EDB54E63-7914-4148-B5B0-528561607DFB}" presName="BalanceSpacing1" presStyleCnt="0"/>
      <dgm:spPr/>
    </dgm:pt>
    <dgm:pt modelId="{09DD552B-DC92-467D-8BBB-35287B393394}" type="pres">
      <dgm:prSet presAssocID="{F2FAD3AB-4544-4993-ACF1-1DC5C23DCD4C}" presName="Accent1Text" presStyleLbl="node1" presStyleIdx="3" presStyleCnt="8"/>
      <dgm:spPr/>
      <dgm:t>
        <a:bodyPr/>
        <a:lstStyle/>
        <a:p>
          <a:endParaRPr lang="en-US"/>
        </a:p>
      </dgm:t>
    </dgm:pt>
    <dgm:pt modelId="{DFC44D3B-04D4-40CD-9BF9-45CAE59CAAED}" type="pres">
      <dgm:prSet presAssocID="{F2FAD3AB-4544-4993-ACF1-1DC5C23DCD4C}" presName="spaceBetweenRectangles" presStyleCnt="0"/>
      <dgm:spPr/>
    </dgm:pt>
    <dgm:pt modelId="{377585FA-4224-41F6-8AE0-28D3A94CAA44}" type="pres">
      <dgm:prSet presAssocID="{D8D25781-9DF6-401D-986B-ACA608CCFE92}" presName="composite" presStyleCnt="0"/>
      <dgm:spPr/>
    </dgm:pt>
    <dgm:pt modelId="{0B68A90C-7E37-4066-B10D-AF5E0DB3C8D6}" type="pres">
      <dgm:prSet presAssocID="{D8D25781-9DF6-401D-986B-ACA608CCFE92}" presName="Parent1" presStyleLbl="node1" presStyleIdx="4" presStyleCnt="8" custLinFactNeighborX="9267" custLinFactNeighborY="4398">
        <dgm:presLayoutVars>
          <dgm:chMax val="1"/>
          <dgm:chPref val="1"/>
          <dgm:bulletEnabled val="1"/>
        </dgm:presLayoutVars>
      </dgm:prSet>
      <dgm:spPr/>
      <dgm:t>
        <a:bodyPr/>
        <a:lstStyle/>
        <a:p>
          <a:endParaRPr lang="en-US"/>
        </a:p>
      </dgm:t>
    </dgm:pt>
    <dgm:pt modelId="{8CFBC4C4-DBAC-49DE-83BE-D0E8386F9AEC}" type="pres">
      <dgm:prSet presAssocID="{D8D25781-9DF6-401D-986B-ACA608CCFE92}" presName="Childtext1" presStyleLbl="revTx" presStyleIdx="2" presStyleCnt="4" custScaleX="183831" custScaleY="141466" custLinFactNeighborX="72245" custLinFactNeighborY="-1222">
        <dgm:presLayoutVars>
          <dgm:chMax val="0"/>
          <dgm:chPref val="0"/>
          <dgm:bulletEnabled val="1"/>
        </dgm:presLayoutVars>
      </dgm:prSet>
      <dgm:spPr/>
      <dgm:t>
        <a:bodyPr/>
        <a:lstStyle/>
        <a:p>
          <a:endParaRPr lang="en-US"/>
        </a:p>
      </dgm:t>
    </dgm:pt>
    <dgm:pt modelId="{C6325ECA-053B-46D3-B196-DF549C871A1E}" type="pres">
      <dgm:prSet presAssocID="{D8D25781-9DF6-401D-986B-ACA608CCFE92}" presName="BalanceSpacing" presStyleCnt="0"/>
      <dgm:spPr/>
    </dgm:pt>
    <dgm:pt modelId="{5A6B90B8-4DDB-4CAE-A015-14BD5E11DAEC}" type="pres">
      <dgm:prSet presAssocID="{D8D25781-9DF6-401D-986B-ACA608CCFE92}" presName="BalanceSpacing1" presStyleCnt="0"/>
      <dgm:spPr/>
    </dgm:pt>
    <dgm:pt modelId="{EF98C904-B924-4523-804F-0AC113F84801}" type="pres">
      <dgm:prSet presAssocID="{079887F4-E34C-4FF3-91F7-54A7FBB4C064}" presName="Accent1Text" presStyleLbl="node1" presStyleIdx="5" presStyleCnt="8" custLinFactNeighborX="1" custLinFactNeighborY="0"/>
      <dgm:spPr/>
      <dgm:t>
        <a:bodyPr/>
        <a:lstStyle/>
        <a:p>
          <a:endParaRPr lang="en-US"/>
        </a:p>
      </dgm:t>
    </dgm:pt>
    <dgm:pt modelId="{DE35F5A5-D8D9-4FCF-94DA-F679FB9277E0}" type="pres">
      <dgm:prSet presAssocID="{079887F4-E34C-4FF3-91F7-54A7FBB4C064}" presName="spaceBetweenRectangles" presStyleCnt="0"/>
      <dgm:spPr/>
    </dgm:pt>
    <dgm:pt modelId="{16FA2F83-6DB7-4F8F-AA46-03DD004AEA5C}" type="pres">
      <dgm:prSet presAssocID="{54200A88-ADA8-4408-8317-DCD91513BB87}" presName="composite" presStyleCnt="0"/>
      <dgm:spPr/>
    </dgm:pt>
    <dgm:pt modelId="{B75E84BF-4364-4028-A198-0D34BC76EA1B}" type="pres">
      <dgm:prSet presAssocID="{54200A88-ADA8-4408-8317-DCD91513BB87}" presName="Parent1" presStyleLbl="node1" presStyleIdx="6" presStyleCnt="8" custLinFactNeighborX="-29486" custLinFactNeighborY="7020">
        <dgm:presLayoutVars>
          <dgm:chMax val="1"/>
          <dgm:chPref val="1"/>
          <dgm:bulletEnabled val="1"/>
        </dgm:presLayoutVars>
      </dgm:prSet>
      <dgm:spPr/>
      <dgm:t>
        <a:bodyPr/>
        <a:lstStyle/>
        <a:p>
          <a:endParaRPr lang="en-US"/>
        </a:p>
      </dgm:t>
    </dgm:pt>
    <dgm:pt modelId="{6EB68B9D-698E-4913-8231-5AD680575D68}" type="pres">
      <dgm:prSet presAssocID="{54200A88-ADA8-4408-8317-DCD91513BB87}" presName="Childtext1" presStyleLbl="revTx" presStyleIdx="3" presStyleCnt="4">
        <dgm:presLayoutVars>
          <dgm:chMax val="0"/>
          <dgm:chPref val="0"/>
          <dgm:bulletEnabled val="1"/>
        </dgm:presLayoutVars>
      </dgm:prSet>
      <dgm:spPr/>
      <dgm:t>
        <a:bodyPr/>
        <a:lstStyle/>
        <a:p>
          <a:endParaRPr lang="en-US"/>
        </a:p>
      </dgm:t>
    </dgm:pt>
    <dgm:pt modelId="{15BF5AD2-53BE-4852-8783-066A2CB81B4F}" type="pres">
      <dgm:prSet presAssocID="{54200A88-ADA8-4408-8317-DCD91513BB87}" presName="BalanceSpacing" presStyleCnt="0"/>
      <dgm:spPr/>
    </dgm:pt>
    <dgm:pt modelId="{A5B1C2DB-6A62-4777-AA9E-CA59D2263395}" type="pres">
      <dgm:prSet presAssocID="{54200A88-ADA8-4408-8317-DCD91513BB87}" presName="BalanceSpacing1" presStyleCnt="0"/>
      <dgm:spPr/>
    </dgm:pt>
    <dgm:pt modelId="{615FD82D-ACC9-4B4E-B9C0-7DAFC791EF93}" type="pres">
      <dgm:prSet presAssocID="{107D519D-3567-4922-AD4E-E032FDFD0590}" presName="Accent1Text" presStyleLbl="node1" presStyleIdx="7" presStyleCnt="8" custLinFactNeighborX="-16007" custLinFactNeighborY="7020"/>
      <dgm:spPr/>
      <dgm:t>
        <a:bodyPr/>
        <a:lstStyle/>
        <a:p>
          <a:endParaRPr lang="en-US"/>
        </a:p>
      </dgm:t>
    </dgm:pt>
  </dgm:ptLst>
  <dgm:cxnLst>
    <dgm:cxn modelId="{16AEE04A-5406-4688-A971-AD9722A40C2E}" srcId="{2A503388-F5DA-4D55-92C2-52217742778A}" destId="{54200A88-ADA8-4408-8317-DCD91513BB87}" srcOrd="3" destOrd="0" parTransId="{1AF15796-4E6A-471F-95CC-2E65B6C2D607}" sibTransId="{107D519D-3567-4922-AD4E-E032FDFD0590}"/>
    <dgm:cxn modelId="{EC055527-0336-4A4B-8425-5A299C9E2AE6}" type="presOf" srcId="{079887F4-E34C-4FF3-91F7-54A7FBB4C064}" destId="{EF98C904-B924-4523-804F-0AC113F84801}" srcOrd="0" destOrd="0" presId="urn:microsoft.com/office/officeart/2008/layout/AlternatingHexagons"/>
    <dgm:cxn modelId="{A948813C-CF35-408A-823E-9EDC329C273C}" type="presOf" srcId="{CDF31F6C-E640-4039-AD2A-FCE82F12D582}" destId="{41C7A29A-7791-47E3-A9D6-6B9C1260CA71}" srcOrd="0" destOrd="0" presId="urn:microsoft.com/office/officeart/2008/layout/AlternatingHexagons"/>
    <dgm:cxn modelId="{65012936-2B93-43BA-8F0A-55A088D4B0EE}" type="presOf" srcId="{809A84C4-5005-4284-AE78-BE451939A414}" destId="{EFA41AFC-A946-4C38-8F71-8F25C04D3EAD}" srcOrd="0" destOrd="0" presId="urn:microsoft.com/office/officeart/2008/layout/AlternatingHexagons"/>
    <dgm:cxn modelId="{7F8334AA-185A-43D2-AF39-758C2DA5ECCA}" type="presOf" srcId="{D8D25781-9DF6-401D-986B-ACA608CCFE92}" destId="{0B68A90C-7E37-4066-B10D-AF5E0DB3C8D6}" srcOrd="0" destOrd="0" presId="urn:microsoft.com/office/officeart/2008/layout/AlternatingHexagons"/>
    <dgm:cxn modelId="{C8C29FA3-D0CA-498D-8C55-7D4394CDE3E1}" type="presOf" srcId="{F2FAD3AB-4544-4993-ACF1-1DC5C23DCD4C}" destId="{09DD552B-DC92-467D-8BBB-35287B393394}" srcOrd="0" destOrd="0" presId="urn:microsoft.com/office/officeart/2008/layout/AlternatingHexagons"/>
    <dgm:cxn modelId="{B60A7F0C-2CF2-4A9D-9E03-BAF3EFFE8B11}" type="presOf" srcId="{0658F5C4-5E9F-4A2B-8966-84E2EB046083}" destId="{8CFBC4C4-DBAC-49DE-83BE-D0E8386F9AEC}" srcOrd="0" destOrd="0" presId="urn:microsoft.com/office/officeart/2008/layout/AlternatingHexagons"/>
    <dgm:cxn modelId="{E7B3F02E-9487-45C2-BB85-0F6913175CF7}" type="presOf" srcId="{030D5050-7A0E-4C21-AF9E-73F864E36E92}" destId="{5B6AF8FF-3D75-491D-9DD7-C0D79ED439BC}" srcOrd="0" destOrd="0" presId="urn:microsoft.com/office/officeart/2008/layout/AlternatingHexagons"/>
    <dgm:cxn modelId="{78E3CF5C-9CC0-40BD-A55F-AE69D4D8D9E9}" srcId="{809A84C4-5005-4284-AE78-BE451939A414}" destId="{030D5050-7A0E-4C21-AF9E-73F864E36E92}" srcOrd="0" destOrd="0" parTransId="{34D25906-18FF-43FB-B2E9-292B8C304A36}" sibTransId="{6AFBC469-73CD-461C-9354-74B8A133FF65}"/>
    <dgm:cxn modelId="{FB78DB72-AB09-481D-9DAC-E320F634E723}" srcId="{2A503388-F5DA-4D55-92C2-52217742778A}" destId="{D8D25781-9DF6-401D-986B-ACA608CCFE92}" srcOrd="2" destOrd="0" parTransId="{B0C2CFE4-663D-472B-94C6-5258F94F41B6}" sibTransId="{079887F4-E34C-4FF3-91F7-54A7FBB4C064}"/>
    <dgm:cxn modelId="{34B21886-EF68-4CA0-8782-979960E672F2}" srcId="{2A503388-F5DA-4D55-92C2-52217742778A}" destId="{EDB54E63-7914-4148-B5B0-528561607DFB}" srcOrd="1" destOrd="0" parTransId="{E7888C3F-D608-4D58-A813-58B50AB96610}" sibTransId="{F2FAD3AB-4544-4993-ACF1-1DC5C23DCD4C}"/>
    <dgm:cxn modelId="{C23D511B-1770-4D50-AC30-667355716FEC}" type="presOf" srcId="{EDB54E63-7914-4148-B5B0-528561607DFB}" destId="{3F4E6014-71BB-4B90-9E11-2CF666CE9A76}" srcOrd="0" destOrd="0" presId="urn:microsoft.com/office/officeart/2008/layout/AlternatingHexagons"/>
    <dgm:cxn modelId="{74A1CA7F-8D14-4FE7-97C1-C410491CD420}" srcId="{54200A88-ADA8-4408-8317-DCD91513BB87}" destId="{EA91E4EE-C6E7-4EFD-8505-062AEFBFC9F2}" srcOrd="0" destOrd="0" parTransId="{9CF880DB-E8ED-48E3-AA5F-6CCA69B31C96}" sibTransId="{C8D4F2CA-903A-4259-9DDB-AA9EE86D1C72}"/>
    <dgm:cxn modelId="{4A971D5D-08F4-4520-9870-38DAF214798E}" srcId="{2A503388-F5DA-4D55-92C2-52217742778A}" destId="{809A84C4-5005-4284-AE78-BE451939A414}" srcOrd="0" destOrd="0" parTransId="{D158D73A-B76A-4F8E-83BE-54377E21F002}" sibTransId="{CDF31F6C-E640-4039-AD2A-FCE82F12D582}"/>
    <dgm:cxn modelId="{6CE17363-5CF0-4961-8C16-D109E9F55456}" type="presOf" srcId="{107D519D-3567-4922-AD4E-E032FDFD0590}" destId="{615FD82D-ACC9-4B4E-B9C0-7DAFC791EF93}" srcOrd="0" destOrd="0" presId="urn:microsoft.com/office/officeart/2008/layout/AlternatingHexagons"/>
    <dgm:cxn modelId="{66F504BF-386A-49EC-8084-D12C0E8053C3}" type="presOf" srcId="{2A503388-F5DA-4D55-92C2-52217742778A}" destId="{03C3317C-7825-4706-A0DD-41A8BB5DC51F}" srcOrd="0" destOrd="0" presId="urn:microsoft.com/office/officeart/2008/layout/AlternatingHexagons"/>
    <dgm:cxn modelId="{A750825B-E643-4263-894C-D0277FF6A66C}" srcId="{D8D25781-9DF6-401D-986B-ACA608CCFE92}" destId="{0658F5C4-5E9F-4A2B-8966-84E2EB046083}" srcOrd="0" destOrd="0" parTransId="{D66DAE48-8413-4869-BD2A-96800718C8D5}" sibTransId="{989A5960-4FD3-4DC9-9D09-BC1123AC7620}"/>
    <dgm:cxn modelId="{345D6368-15F9-44D0-834C-C50603B9AE63}" type="presOf" srcId="{54200A88-ADA8-4408-8317-DCD91513BB87}" destId="{B75E84BF-4364-4028-A198-0D34BC76EA1B}" srcOrd="0" destOrd="0" presId="urn:microsoft.com/office/officeart/2008/layout/AlternatingHexagons"/>
    <dgm:cxn modelId="{256E36A5-4E53-4866-910D-4C7D0D5048C1}" type="presOf" srcId="{EA91E4EE-C6E7-4EFD-8505-062AEFBFC9F2}" destId="{6EB68B9D-698E-4913-8231-5AD680575D68}" srcOrd="0" destOrd="0" presId="urn:microsoft.com/office/officeart/2008/layout/AlternatingHexagons"/>
    <dgm:cxn modelId="{16847961-6424-4515-8E3F-079CB7A2B363}" type="presParOf" srcId="{03C3317C-7825-4706-A0DD-41A8BB5DC51F}" destId="{F32C769D-1192-4BDF-B8F3-87AC183ECCAA}" srcOrd="0" destOrd="0" presId="urn:microsoft.com/office/officeart/2008/layout/AlternatingHexagons"/>
    <dgm:cxn modelId="{7BA3CBE7-56D5-463B-B8DB-CB4D1A7DA23E}" type="presParOf" srcId="{F32C769D-1192-4BDF-B8F3-87AC183ECCAA}" destId="{EFA41AFC-A946-4C38-8F71-8F25C04D3EAD}" srcOrd="0" destOrd="0" presId="urn:microsoft.com/office/officeart/2008/layout/AlternatingHexagons"/>
    <dgm:cxn modelId="{DF777E9B-22A9-4B7C-9B73-874DB0B57A63}" type="presParOf" srcId="{F32C769D-1192-4BDF-B8F3-87AC183ECCAA}" destId="{5B6AF8FF-3D75-491D-9DD7-C0D79ED439BC}" srcOrd="1" destOrd="0" presId="urn:microsoft.com/office/officeart/2008/layout/AlternatingHexagons"/>
    <dgm:cxn modelId="{3CD285C5-1A9F-4887-B2AF-80A74518C927}" type="presParOf" srcId="{F32C769D-1192-4BDF-B8F3-87AC183ECCAA}" destId="{11178C46-F804-40D2-BAA1-6B3745EB31E9}" srcOrd="2" destOrd="0" presId="urn:microsoft.com/office/officeart/2008/layout/AlternatingHexagons"/>
    <dgm:cxn modelId="{E3C62102-384F-4E6A-896E-8D3C560D2DA0}" type="presParOf" srcId="{F32C769D-1192-4BDF-B8F3-87AC183ECCAA}" destId="{991D6DA4-3B03-4B3E-993D-1C910D851433}" srcOrd="3" destOrd="0" presId="urn:microsoft.com/office/officeart/2008/layout/AlternatingHexagons"/>
    <dgm:cxn modelId="{86E532BC-48FA-4F86-9A42-497FD68E28A3}" type="presParOf" srcId="{F32C769D-1192-4BDF-B8F3-87AC183ECCAA}" destId="{41C7A29A-7791-47E3-A9D6-6B9C1260CA71}" srcOrd="4" destOrd="0" presId="urn:microsoft.com/office/officeart/2008/layout/AlternatingHexagons"/>
    <dgm:cxn modelId="{73D32CFD-F915-4114-8D81-1E47B56E0621}" type="presParOf" srcId="{03C3317C-7825-4706-A0DD-41A8BB5DC51F}" destId="{31FAAD54-FD7B-4127-92EE-6AD49FBD34E2}" srcOrd="1" destOrd="0" presId="urn:microsoft.com/office/officeart/2008/layout/AlternatingHexagons"/>
    <dgm:cxn modelId="{8D8213D6-2600-49B0-9AFA-0090BC4E40D8}" type="presParOf" srcId="{03C3317C-7825-4706-A0DD-41A8BB5DC51F}" destId="{BE33F0A1-7CA4-48F7-BCDC-498B9CC5D4C2}" srcOrd="2" destOrd="0" presId="urn:microsoft.com/office/officeart/2008/layout/AlternatingHexagons"/>
    <dgm:cxn modelId="{ADFFF47E-95CF-4BF2-A05F-CC3935237D8D}" type="presParOf" srcId="{BE33F0A1-7CA4-48F7-BCDC-498B9CC5D4C2}" destId="{3F4E6014-71BB-4B90-9E11-2CF666CE9A76}" srcOrd="0" destOrd="0" presId="urn:microsoft.com/office/officeart/2008/layout/AlternatingHexagons"/>
    <dgm:cxn modelId="{F6DD78C5-E6E0-46D6-9948-696A30345A1F}" type="presParOf" srcId="{BE33F0A1-7CA4-48F7-BCDC-498B9CC5D4C2}" destId="{09C1943E-9987-41DA-A94F-F6560E5A38C8}" srcOrd="1" destOrd="0" presId="urn:microsoft.com/office/officeart/2008/layout/AlternatingHexagons"/>
    <dgm:cxn modelId="{EE2EB78A-797D-46BE-AD0E-0C45B48AB0AC}" type="presParOf" srcId="{BE33F0A1-7CA4-48F7-BCDC-498B9CC5D4C2}" destId="{B3864A22-5775-44D4-AE88-3445D0C38A62}" srcOrd="2" destOrd="0" presId="urn:microsoft.com/office/officeart/2008/layout/AlternatingHexagons"/>
    <dgm:cxn modelId="{E617E5C2-C203-489F-84CE-003B32C053D0}" type="presParOf" srcId="{BE33F0A1-7CA4-48F7-BCDC-498B9CC5D4C2}" destId="{0DBE5288-2E8B-4462-A17E-EE6258AA8A3D}" srcOrd="3" destOrd="0" presId="urn:microsoft.com/office/officeart/2008/layout/AlternatingHexagons"/>
    <dgm:cxn modelId="{572CF416-E75F-457E-9D57-824CA79ED30F}" type="presParOf" srcId="{BE33F0A1-7CA4-48F7-BCDC-498B9CC5D4C2}" destId="{09DD552B-DC92-467D-8BBB-35287B393394}" srcOrd="4" destOrd="0" presId="urn:microsoft.com/office/officeart/2008/layout/AlternatingHexagons"/>
    <dgm:cxn modelId="{524977EE-7D90-4760-9813-084E48F62BC7}" type="presParOf" srcId="{03C3317C-7825-4706-A0DD-41A8BB5DC51F}" destId="{DFC44D3B-04D4-40CD-9BF9-45CAE59CAAED}" srcOrd="3" destOrd="0" presId="urn:microsoft.com/office/officeart/2008/layout/AlternatingHexagons"/>
    <dgm:cxn modelId="{85BC4377-B8EF-478E-BF3E-04DDB84BB78A}" type="presParOf" srcId="{03C3317C-7825-4706-A0DD-41A8BB5DC51F}" destId="{377585FA-4224-41F6-8AE0-28D3A94CAA44}" srcOrd="4" destOrd="0" presId="urn:microsoft.com/office/officeart/2008/layout/AlternatingHexagons"/>
    <dgm:cxn modelId="{09B672AA-43C1-42A4-A1B0-351CF5BEE2A3}" type="presParOf" srcId="{377585FA-4224-41F6-8AE0-28D3A94CAA44}" destId="{0B68A90C-7E37-4066-B10D-AF5E0DB3C8D6}" srcOrd="0" destOrd="0" presId="urn:microsoft.com/office/officeart/2008/layout/AlternatingHexagons"/>
    <dgm:cxn modelId="{35E8570A-0A2D-4BAB-8C4E-CD29531C6093}" type="presParOf" srcId="{377585FA-4224-41F6-8AE0-28D3A94CAA44}" destId="{8CFBC4C4-DBAC-49DE-83BE-D0E8386F9AEC}" srcOrd="1" destOrd="0" presId="urn:microsoft.com/office/officeart/2008/layout/AlternatingHexagons"/>
    <dgm:cxn modelId="{2170B5BE-FC9C-42AE-80FC-C807C6307C36}" type="presParOf" srcId="{377585FA-4224-41F6-8AE0-28D3A94CAA44}" destId="{C6325ECA-053B-46D3-B196-DF549C871A1E}" srcOrd="2" destOrd="0" presId="urn:microsoft.com/office/officeart/2008/layout/AlternatingHexagons"/>
    <dgm:cxn modelId="{E6482471-F4F7-4474-B512-FA4D77BFD661}" type="presParOf" srcId="{377585FA-4224-41F6-8AE0-28D3A94CAA44}" destId="{5A6B90B8-4DDB-4CAE-A015-14BD5E11DAEC}" srcOrd="3" destOrd="0" presId="urn:microsoft.com/office/officeart/2008/layout/AlternatingHexagons"/>
    <dgm:cxn modelId="{D322813C-986B-49B8-8142-5AC91546DAB1}" type="presParOf" srcId="{377585FA-4224-41F6-8AE0-28D3A94CAA44}" destId="{EF98C904-B924-4523-804F-0AC113F84801}" srcOrd="4" destOrd="0" presId="urn:microsoft.com/office/officeart/2008/layout/AlternatingHexagons"/>
    <dgm:cxn modelId="{BC6055A8-609F-4A0C-90A4-446DB4A3FF4E}" type="presParOf" srcId="{03C3317C-7825-4706-A0DD-41A8BB5DC51F}" destId="{DE35F5A5-D8D9-4FCF-94DA-F679FB9277E0}" srcOrd="5" destOrd="0" presId="urn:microsoft.com/office/officeart/2008/layout/AlternatingHexagons"/>
    <dgm:cxn modelId="{B0B61314-8D90-4AF3-8FE2-E618323F1DD5}" type="presParOf" srcId="{03C3317C-7825-4706-A0DD-41A8BB5DC51F}" destId="{16FA2F83-6DB7-4F8F-AA46-03DD004AEA5C}" srcOrd="6" destOrd="0" presId="urn:microsoft.com/office/officeart/2008/layout/AlternatingHexagons"/>
    <dgm:cxn modelId="{4E644FA2-B40B-4E19-8EFA-EED849B3AAD6}" type="presParOf" srcId="{16FA2F83-6DB7-4F8F-AA46-03DD004AEA5C}" destId="{B75E84BF-4364-4028-A198-0D34BC76EA1B}" srcOrd="0" destOrd="0" presId="urn:microsoft.com/office/officeart/2008/layout/AlternatingHexagons"/>
    <dgm:cxn modelId="{45DC8DFF-E3E7-4325-B417-6E4D9976C902}" type="presParOf" srcId="{16FA2F83-6DB7-4F8F-AA46-03DD004AEA5C}" destId="{6EB68B9D-698E-4913-8231-5AD680575D68}" srcOrd="1" destOrd="0" presId="urn:microsoft.com/office/officeart/2008/layout/AlternatingHexagons"/>
    <dgm:cxn modelId="{EF779503-E0C3-4E66-A9C6-BFAA59EFFE6B}" type="presParOf" srcId="{16FA2F83-6DB7-4F8F-AA46-03DD004AEA5C}" destId="{15BF5AD2-53BE-4852-8783-066A2CB81B4F}" srcOrd="2" destOrd="0" presId="urn:microsoft.com/office/officeart/2008/layout/AlternatingHexagons"/>
    <dgm:cxn modelId="{D0467DC5-8550-4490-9A87-DF78156FE98D}" type="presParOf" srcId="{16FA2F83-6DB7-4F8F-AA46-03DD004AEA5C}" destId="{A5B1C2DB-6A62-4777-AA9E-CA59D2263395}" srcOrd="3" destOrd="0" presId="urn:microsoft.com/office/officeart/2008/layout/AlternatingHexagons"/>
    <dgm:cxn modelId="{C7E0FC33-EEB8-4C46-9232-4AF1100DBED4}" type="presParOf" srcId="{16FA2F83-6DB7-4F8F-AA46-03DD004AEA5C}" destId="{615FD82D-ACC9-4B4E-B9C0-7DAFC791EF9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107AB9-3E6F-47A6-A3F4-9DB7B4B70DAB}" type="doc">
      <dgm:prSet loTypeId="urn:microsoft.com/office/officeart/2005/8/layout/hierarchy2" loCatId="hierarchy" qsTypeId="urn:microsoft.com/office/officeart/2005/8/quickstyle/3d4" qsCatId="3D" csTypeId="urn:microsoft.com/office/officeart/2005/8/colors/accent0_3" csCatId="mainScheme" phldr="1"/>
      <dgm:spPr/>
      <dgm:t>
        <a:bodyPr/>
        <a:lstStyle/>
        <a:p>
          <a:endParaRPr lang="en-US"/>
        </a:p>
      </dgm:t>
    </dgm:pt>
    <dgm:pt modelId="{962C24AB-C8B2-48CF-9DD6-FF9333EA1D9B}">
      <dgm:prSet phldrT="[Text]" custT="1"/>
      <dgm:spPr/>
      <dgm:t>
        <a:bodyPr/>
        <a:lstStyle/>
        <a:p>
          <a:r>
            <a:rPr lang="en-US" sz="5400" b="0" smtClean="0">
              <a:effectLst>
                <a:outerShdw blurRad="38100" dist="38100" dir="2700000" algn="tl">
                  <a:srgbClr val="000000">
                    <a:alpha val="43137"/>
                  </a:srgbClr>
                </a:outerShdw>
              </a:effectLst>
              <a:cs typeface="+mj-cs"/>
            </a:rPr>
            <a:t>Why?</a:t>
          </a:r>
          <a:endParaRPr lang="en-US" sz="5400" b="0" dirty="0">
            <a:effectLst>
              <a:outerShdw blurRad="38100" dist="38100" dir="2700000" algn="tl">
                <a:srgbClr val="000000">
                  <a:alpha val="43137"/>
                </a:srgbClr>
              </a:outerShdw>
            </a:effectLst>
            <a:cs typeface="+mj-cs"/>
          </a:endParaRPr>
        </a:p>
      </dgm:t>
    </dgm:pt>
    <dgm:pt modelId="{8562CCB0-15BF-4D9E-8DE2-FA7BA08DF542}" type="parTrans" cxnId="{88CE40D5-E791-4BAA-9EA7-DD398B2473A6}">
      <dgm:prSet/>
      <dgm:spPr/>
      <dgm:t>
        <a:bodyPr/>
        <a:lstStyle/>
        <a:p>
          <a:endParaRPr lang="en-US"/>
        </a:p>
      </dgm:t>
    </dgm:pt>
    <dgm:pt modelId="{4AA44806-C8DF-4762-9F45-DE849862E644}" type="sibTrans" cxnId="{88CE40D5-E791-4BAA-9EA7-DD398B2473A6}">
      <dgm:prSet/>
      <dgm:spPr/>
      <dgm:t>
        <a:bodyPr/>
        <a:lstStyle/>
        <a:p>
          <a:endParaRPr lang="en-US"/>
        </a:p>
      </dgm:t>
    </dgm:pt>
    <dgm:pt modelId="{97CFF799-56C7-4B7E-941F-4F82A6D2621F}" type="asst">
      <dgm:prSet phldrT="[Text]" custT="1"/>
      <dgm:spPr/>
      <dgm:t>
        <a:bodyPr/>
        <a:lstStyle/>
        <a:p>
          <a:r>
            <a:rPr lang="en-US" sz="5400" b="0" smtClean="0">
              <a:effectLst>
                <a:outerShdw blurRad="38100" dist="38100" dir="2700000" algn="tl">
                  <a:srgbClr val="000000">
                    <a:alpha val="43137"/>
                  </a:srgbClr>
                </a:outerShdw>
              </a:effectLst>
              <a:cs typeface="+mj-cs"/>
            </a:rPr>
            <a:t>Self Citation</a:t>
          </a:r>
          <a:endParaRPr lang="en-US" sz="5400" b="0" dirty="0">
            <a:effectLst>
              <a:outerShdw blurRad="38100" dist="38100" dir="2700000" algn="tl">
                <a:srgbClr val="000000">
                  <a:alpha val="43137"/>
                </a:srgbClr>
              </a:outerShdw>
            </a:effectLst>
            <a:cs typeface="+mj-cs"/>
          </a:endParaRPr>
        </a:p>
      </dgm:t>
    </dgm:pt>
    <dgm:pt modelId="{F191550E-9B44-4D44-B4CF-B37570DF8DB9}" type="parTrans" cxnId="{2DBC56AE-7DF2-4480-9C20-53BBB0922CEA}">
      <dgm:prSet custT="1"/>
      <dgm:spPr/>
      <dgm:t>
        <a:bodyPr/>
        <a:lstStyle/>
        <a:p>
          <a:endParaRPr lang="en-US" sz="400" b="0">
            <a:solidFill>
              <a:schemeClr val="tx1"/>
            </a:solidFill>
            <a:effectLst>
              <a:outerShdw blurRad="38100" dist="38100" dir="2700000" algn="tl">
                <a:srgbClr val="000000">
                  <a:alpha val="43137"/>
                </a:srgbClr>
              </a:outerShdw>
            </a:effectLst>
            <a:cs typeface="+mj-cs"/>
          </a:endParaRPr>
        </a:p>
      </dgm:t>
    </dgm:pt>
    <dgm:pt modelId="{D862D48F-99F7-4034-B6FE-918D953BD7F6}" type="sibTrans" cxnId="{2DBC56AE-7DF2-4480-9C20-53BBB0922CEA}">
      <dgm:prSet/>
      <dgm:spPr/>
      <dgm:t>
        <a:bodyPr/>
        <a:lstStyle/>
        <a:p>
          <a:endParaRPr lang="en-US"/>
        </a:p>
      </dgm:t>
    </dgm:pt>
    <dgm:pt modelId="{C37A309D-0CC0-40B2-B042-69EEA87959A3}" type="asst">
      <dgm:prSet phldrT="[Text]" custT="1"/>
      <dgm:spPr/>
      <dgm:t>
        <a:bodyPr/>
        <a:lstStyle/>
        <a:p>
          <a:r>
            <a:rPr lang="en-US" sz="5400" b="0" smtClean="0">
              <a:effectLst>
                <a:outerShdw blurRad="38100" dist="38100" dir="2700000" algn="tl">
                  <a:srgbClr val="000000">
                    <a:alpha val="43137"/>
                  </a:srgbClr>
                </a:outerShdw>
              </a:effectLst>
              <a:cs typeface="+mj-cs"/>
            </a:rPr>
            <a:t>Citation Stacking</a:t>
          </a:r>
          <a:endParaRPr lang="en-US" sz="5400" b="0" dirty="0">
            <a:effectLst>
              <a:outerShdw blurRad="38100" dist="38100" dir="2700000" algn="tl">
                <a:srgbClr val="000000">
                  <a:alpha val="43137"/>
                </a:srgbClr>
              </a:outerShdw>
            </a:effectLst>
            <a:cs typeface="+mj-cs"/>
          </a:endParaRPr>
        </a:p>
      </dgm:t>
    </dgm:pt>
    <dgm:pt modelId="{7C83719A-1333-44FA-A861-338EFD866CD7}" type="parTrans" cxnId="{9846A093-06B2-4B3E-A990-16BEC9D17F60}">
      <dgm:prSet custT="1"/>
      <dgm:spPr/>
      <dgm:t>
        <a:bodyPr/>
        <a:lstStyle/>
        <a:p>
          <a:endParaRPr lang="en-US" sz="400" b="0">
            <a:solidFill>
              <a:schemeClr val="tx1"/>
            </a:solidFill>
            <a:effectLst>
              <a:outerShdw blurRad="38100" dist="38100" dir="2700000" algn="tl">
                <a:srgbClr val="000000">
                  <a:alpha val="43137"/>
                </a:srgbClr>
              </a:outerShdw>
            </a:effectLst>
            <a:cs typeface="+mj-cs"/>
          </a:endParaRPr>
        </a:p>
      </dgm:t>
    </dgm:pt>
    <dgm:pt modelId="{ECA15F1B-0B40-4FBC-8347-52D4C087D720}" type="sibTrans" cxnId="{9846A093-06B2-4B3E-A990-16BEC9D17F60}">
      <dgm:prSet/>
      <dgm:spPr/>
      <dgm:t>
        <a:bodyPr/>
        <a:lstStyle/>
        <a:p>
          <a:endParaRPr lang="en-US"/>
        </a:p>
      </dgm:t>
    </dgm:pt>
    <dgm:pt modelId="{04A3C153-91D1-43AD-A406-AA2FADEA2884}" type="pres">
      <dgm:prSet presAssocID="{31107AB9-3E6F-47A6-A3F4-9DB7B4B70DAB}" presName="diagram" presStyleCnt="0">
        <dgm:presLayoutVars>
          <dgm:chPref val="1"/>
          <dgm:dir/>
          <dgm:animOne val="branch"/>
          <dgm:animLvl val="lvl"/>
          <dgm:resizeHandles val="exact"/>
        </dgm:presLayoutVars>
      </dgm:prSet>
      <dgm:spPr/>
      <dgm:t>
        <a:bodyPr/>
        <a:lstStyle/>
        <a:p>
          <a:endParaRPr lang="en-US"/>
        </a:p>
      </dgm:t>
    </dgm:pt>
    <dgm:pt modelId="{79A62075-3895-4475-AFE7-35AE40615348}" type="pres">
      <dgm:prSet presAssocID="{962C24AB-C8B2-48CF-9DD6-FF9333EA1D9B}" presName="root1" presStyleCnt="0"/>
      <dgm:spPr/>
      <dgm:t>
        <a:bodyPr/>
        <a:lstStyle/>
        <a:p>
          <a:endParaRPr lang="en-US"/>
        </a:p>
      </dgm:t>
    </dgm:pt>
    <dgm:pt modelId="{511381A7-E044-438C-86AA-9E49BDF8CF50}" type="pres">
      <dgm:prSet presAssocID="{962C24AB-C8B2-48CF-9DD6-FF9333EA1D9B}" presName="LevelOneTextNode" presStyleLbl="node0" presStyleIdx="0" presStyleCnt="1" custScaleX="67679" custScaleY="29827">
        <dgm:presLayoutVars>
          <dgm:chPref val="3"/>
        </dgm:presLayoutVars>
      </dgm:prSet>
      <dgm:spPr/>
      <dgm:t>
        <a:bodyPr/>
        <a:lstStyle/>
        <a:p>
          <a:endParaRPr lang="en-US"/>
        </a:p>
      </dgm:t>
    </dgm:pt>
    <dgm:pt modelId="{B991C818-D341-443D-8A0A-16F210200B64}" type="pres">
      <dgm:prSet presAssocID="{962C24AB-C8B2-48CF-9DD6-FF9333EA1D9B}" presName="level2hierChild" presStyleCnt="0"/>
      <dgm:spPr/>
      <dgm:t>
        <a:bodyPr/>
        <a:lstStyle/>
        <a:p>
          <a:endParaRPr lang="en-US"/>
        </a:p>
      </dgm:t>
    </dgm:pt>
    <dgm:pt modelId="{4A7CF064-61FA-42B5-87EE-B7521ADC064D}" type="pres">
      <dgm:prSet presAssocID="{F191550E-9B44-4D44-B4CF-B37570DF8DB9}" presName="conn2-1" presStyleLbl="parChTrans1D2" presStyleIdx="0" presStyleCnt="2" custScaleX="2000000" custScaleY="35167"/>
      <dgm:spPr/>
      <dgm:t>
        <a:bodyPr/>
        <a:lstStyle/>
        <a:p>
          <a:endParaRPr lang="en-US"/>
        </a:p>
      </dgm:t>
    </dgm:pt>
    <dgm:pt modelId="{60C3BCDA-3340-418B-92F9-9E3867C7EFCE}" type="pres">
      <dgm:prSet presAssocID="{F191550E-9B44-4D44-B4CF-B37570DF8DB9}" presName="connTx" presStyleLbl="parChTrans1D2" presStyleIdx="0" presStyleCnt="2"/>
      <dgm:spPr/>
      <dgm:t>
        <a:bodyPr/>
        <a:lstStyle/>
        <a:p>
          <a:endParaRPr lang="en-US"/>
        </a:p>
      </dgm:t>
    </dgm:pt>
    <dgm:pt modelId="{E70CFCC1-4392-4590-A19E-B4D13E8AE3EE}" type="pres">
      <dgm:prSet presAssocID="{97CFF799-56C7-4B7E-941F-4F82A6D2621F}" presName="root2" presStyleCnt="0"/>
      <dgm:spPr/>
      <dgm:t>
        <a:bodyPr/>
        <a:lstStyle/>
        <a:p>
          <a:endParaRPr lang="en-US"/>
        </a:p>
      </dgm:t>
    </dgm:pt>
    <dgm:pt modelId="{E998C3A8-623A-425D-9ECA-14EF6A05D613}" type="pres">
      <dgm:prSet presAssocID="{97CFF799-56C7-4B7E-941F-4F82A6D2621F}" presName="LevelTwoTextNode" presStyleLbl="asst1" presStyleIdx="0" presStyleCnt="2" custScaleX="77688" custScaleY="29827">
        <dgm:presLayoutVars>
          <dgm:chPref val="3"/>
        </dgm:presLayoutVars>
      </dgm:prSet>
      <dgm:spPr/>
      <dgm:t>
        <a:bodyPr/>
        <a:lstStyle/>
        <a:p>
          <a:endParaRPr lang="en-US"/>
        </a:p>
      </dgm:t>
    </dgm:pt>
    <dgm:pt modelId="{C45ED305-EA4F-43A0-96DC-08C32810FCE4}" type="pres">
      <dgm:prSet presAssocID="{97CFF799-56C7-4B7E-941F-4F82A6D2621F}" presName="level3hierChild" presStyleCnt="0"/>
      <dgm:spPr/>
      <dgm:t>
        <a:bodyPr/>
        <a:lstStyle/>
        <a:p>
          <a:endParaRPr lang="en-US"/>
        </a:p>
      </dgm:t>
    </dgm:pt>
    <dgm:pt modelId="{EB4392F3-487A-4E55-8778-A5B034E88F4A}" type="pres">
      <dgm:prSet presAssocID="{7C83719A-1333-44FA-A861-338EFD866CD7}" presName="conn2-1" presStyleLbl="parChTrans1D2" presStyleIdx="1" presStyleCnt="2" custScaleX="2000000" custScaleY="35167"/>
      <dgm:spPr/>
      <dgm:t>
        <a:bodyPr/>
        <a:lstStyle/>
        <a:p>
          <a:endParaRPr lang="en-US"/>
        </a:p>
      </dgm:t>
    </dgm:pt>
    <dgm:pt modelId="{4015C77E-0A11-4E39-B92A-A579223FE2CD}" type="pres">
      <dgm:prSet presAssocID="{7C83719A-1333-44FA-A861-338EFD866CD7}" presName="connTx" presStyleLbl="parChTrans1D2" presStyleIdx="1" presStyleCnt="2"/>
      <dgm:spPr/>
      <dgm:t>
        <a:bodyPr/>
        <a:lstStyle/>
        <a:p>
          <a:endParaRPr lang="en-US"/>
        </a:p>
      </dgm:t>
    </dgm:pt>
    <dgm:pt modelId="{51ADE8A3-2ED3-459C-9F98-F1D6EF57EF32}" type="pres">
      <dgm:prSet presAssocID="{C37A309D-0CC0-40B2-B042-69EEA87959A3}" presName="root2" presStyleCnt="0"/>
      <dgm:spPr/>
      <dgm:t>
        <a:bodyPr/>
        <a:lstStyle/>
        <a:p>
          <a:endParaRPr lang="en-US"/>
        </a:p>
      </dgm:t>
    </dgm:pt>
    <dgm:pt modelId="{D2A924C6-63FE-4F28-B785-DA02924E1963}" type="pres">
      <dgm:prSet presAssocID="{C37A309D-0CC0-40B2-B042-69EEA87959A3}" presName="LevelTwoTextNode" presStyleLbl="asst1" presStyleIdx="1" presStyleCnt="2" custScaleX="78364" custScaleY="29827">
        <dgm:presLayoutVars>
          <dgm:chPref val="3"/>
        </dgm:presLayoutVars>
      </dgm:prSet>
      <dgm:spPr/>
      <dgm:t>
        <a:bodyPr/>
        <a:lstStyle/>
        <a:p>
          <a:endParaRPr lang="en-US"/>
        </a:p>
      </dgm:t>
    </dgm:pt>
    <dgm:pt modelId="{0582F4A7-39A4-421A-808A-A49E8AD82859}" type="pres">
      <dgm:prSet presAssocID="{C37A309D-0CC0-40B2-B042-69EEA87959A3}" presName="level3hierChild" presStyleCnt="0"/>
      <dgm:spPr/>
      <dgm:t>
        <a:bodyPr/>
        <a:lstStyle/>
        <a:p>
          <a:endParaRPr lang="en-US"/>
        </a:p>
      </dgm:t>
    </dgm:pt>
  </dgm:ptLst>
  <dgm:cxnLst>
    <dgm:cxn modelId="{0B9F275E-2D9F-4ED5-9915-4510C8F8E2C1}" type="presOf" srcId="{31107AB9-3E6F-47A6-A3F4-9DB7B4B70DAB}" destId="{04A3C153-91D1-43AD-A406-AA2FADEA2884}" srcOrd="0" destOrd="0" presId="urn:microsoft.com/office/officeart/2005/8/layout/hierarchy2"/>
    <dgm:cxn modelId="{B9720965-5EB6-44B7-A4FB-DDE7F428012C}" type="presOf" srcId="{F191550E-9B44-4D44-B4CF-B37570DF8DB9}" destId="{60C3BCDA-3340-418B-92F9-9E3867C7EFCE}" srcOrd="1" destOrd="0" presId="urn:microsoft.com/office/officeart/2005/8/layout/hierarchy2"/>
    <dgm:cxn modelId="{2DBC56AE-7DF2-4480-9C20-53BBB0922CEA}" srcId="{962C24AB-C8B2-48CF-9DD6-FF9333EA1D9B}" destId="{97CFF799-56C7-4B7E-941F-4F82A6D2621F}" srcOrd="0" destOrd="0" parTransId="{F191550E-9B44-4D44-B4CF-B37570DF8DB9}" sibTransId="{D862D48F-99F7-4034-B6FE-918D953BD7F6}"/>
    <dgm:cxn modelId="{9846A093-06B2-4B3E-A990-16BEC9D17F60}" srcId="{962C24AB-C8B2-48CF-9DD6-FF9333EA1D9B}" destId="{C37A309D-0CC0-40B2-B042-69EEA87959A3}" srcOrd="1" destOrd="0" parTransId="{7C83719A-1333-44FA-A861-338EFD866CD7}" sibTransId="{ECA15F1B-0B40-4FBC-8347-52D4C087D720}"/>
    <dgm:cxn modelId="{50F815B3-F415-4DFC-87BE-02E03906D7CC}" type="presOf" srcId="{97CFF799-56C7-4B7E-941F-4F82A6D2621F}" destId="{E998C3A8-623A-425D-9ECA-14EF6A05D613}" srcOrd="0" destOrd="0" presId="urn:microsoft.com/office/officeart/2005/8/layout/hierarchy2"/>
    <dgm:cxn modelId="{C04CD52F-4CFB-47CD-AA1A-6A6D65BF00A6}" type="presOf" srcId="{7C83719A-1333-44FA-A861-338EFD866CD7}" destId="{EB4392F3-487A-4E55-8778-A5B034E88F4A}" srcOrd="0" destOrd="0" presId="urn:microsoft.com/office/officeart/2005/8/layout/hierarchy2"/>
    <dgm:cxn modelId="{1FA06A3E-87A7-4425-B7B8-129C2476E271}" type="presOf" srcId="{C37A309D-0CC0-40B2-B042-69EEA87959A3}" destId="{D2A924C6-63FE-4F28-B785-DA02924E1963}" srcOrd="0" destOrd="0" presId="urn:microsoft.com/office/officeart/2005/8/layout/hierarchy2"/>
    <dgm:cxn modelId="{D1E8ACD8-4440-49E1-905E-BACF93EECEA2}" type="presOf" srcId="{962C24AB-C8B2-48CF-9DD6-FF9333EA1D9B}" destId="{511381A7-E044-438C-86AA-9E49BDF8CF50}" srcOrd="0" destOrd="0" presId="urn:microsoft.com/office/officeart/2005/8/layout/hierarchy2"/>
    <dgm:cxn modelId="{88CE40D5-E791-4BAA-9EA7-DD398B2473A6}" srcId="{31107AB9-3E6F-47A6-A3F4-9DB7B4B70DAB}" destId="{962C24AB-C8B2-48CF-9DD6-FF9333EA1D9B}" srcOrd="0" destOrd="0" parTransId="{8562CCB0-15BF-4D9E-8DE2-FA7BA08DF542}" sibTransId="{4AA44806-C8DF-4762-9F45-DE849862E644}"/>
    <dgm:cxn modelId="{C0CBAA46-9DA7-4B02-A3CD-553AEC274705}" type="presOf" srcId="{7C83719A-1333-44FA-A861-338EFD866CD7}" destId="{4015C77E-0A11-4E39-B92A-A579223FE2CD}" srcOrd="1" destOrd="0" presId="urn:microsoft.com/office/officeart/2005/8/layout/hierarchy2"/>
    <dgm:cxn modelId="{CA6C3680-5265-41CB-A673-1C6AFBF7B024}" type="presOf" srcId="{F191550E-9B44-4D44-B4CF-B37570DF8DB9}" destId="{4A7CF064-61FA-42B5-87EE-B7521ADC064D}" srcOrd="0" destOrd="0" presId="urn:microsoft.com/office/officeart/2005/8/layout/hierarchy2"/>
    <dgm:cxn modelId="{CFD12B72-90CF-44CA-AC85-2D741DB59152}" type="presParOf" srcId="{04A3C153-91D1-43AD-A406-AA2FADEA2884}" destId="{79A62075-3895-4475-AFE7-35AE40615348}" srcOrd="0" destOrd="0" presId="urn:microsoft.com/office/officeart/2005/8/layout/hierarchy2"/>
    <dgm:cxn modelId="{73D3AD09-5EAC-4B9A-ABA5-63EA113B381B}" type="presParOf" srcId="{79A62075-3895-4475-AFE7-35AE40615348}" destId="{511381A7-E044-438C-86AA-9E49BDF8CF50}" srcOrd="0" destOrd="0" presId="urn:microsoft.com/office/officeart/2005/8/layout/hierarchy2"/>
    <dgm:cxn modelId="{6BA57AC2-FA0D-4CCC-AA45-169267C23ECF}" type="presParOf" srcId="{79A62075-3895-4475-AFE7-35AE40615348}" destId="{B991C818-D341-443D-8A0A-16F210200B64}" srcOrd="1" destOrd="0" presId="urn:microsoft.com/office/officeart/2005/8/layout/hierarchy2"/>
    <dgm:cxn modelId="{95BAEFDC-2F19-4E64-AD7F-E47C4B6944C0}" type="presParOf" srcId="{B991C818-D341-443D-8A0A-16F210200B64}" destId="{4A7CF064-61FA-42B5-87EE-B7521ADC064D}" srcOrd="0" destOrd="0" presId="urn:microsoft.com/office/officeart/2005/8/layout/hierarchy2"/>
    <dgm:cxn modelId="{8C78855C-F4CD-47AF-9462-9467C7F58AC4}" type="presParOf" srcId="{4A7CF064-61FA-42B5-87EE-B7521ADC064D}" destId="{60C3BCDA-3340-418B-92F9-9E3867C7EFCE}" srcOrd="0" destOrd="0" presId="urn:microsoft.com/office/officeart/2005/8/layout/hierarchy2"/>
    <dgm:cxn modelId="{C87CB4C2-1848-41FE-B251-78B5C560CCAF}" type="presParOf" srcId="{B991C818-D341-443D-8A0A-16F210200B64}" destId="{E70CFCC1-4392-4590-A19E-B4D13E8AE3EE}" srcOrd="1" destOrd="0" presId="urn:microsoft.com/office/officeart/2005/8/layout/hierarchy2"/>
    <dgm:cxn modelId="{09926509-69FC-4BFF-A07B-F090893AB239}" type="presParOf" srcId="{E70CFCC1-4392-4590-A19E-B4D13E8AE3EE}" destId="{E998C3A8-623A-425D-9ECA-14EF6A05D613}" srcOrd="0" destOrd="0" presId="urn:microsoft.com/office/officeart/2005/8/layout/hierarchy2"/>
    <dgm:cxn modelId="{C5EC6AD0-2C39-4F06-B6CC-A45B94C7029D}" type="presParOf" srcId="{E70CFCC1-4392-4590-A19E-B4D13E8AE3EE}" destId="{C45ED305-EA4F-43A0-96DC-08C32810FCE4}" srcOrd="1" destOrd="0" presId="urn:microsoft.com/office/officeart/2005/8/layout/hierarchy2"/>
    <dgm:cxn modelId="{DFBD0208-4891-4348-A7EA-A51CE6C1628A}" type="presParOf" srcId="{B991C818-D341-443D-8A0A-16F210200B64}" destId="{EB4392F3-487A-4E55-8778-A5B034E88F4A}" srcOrd="2" destOrd="0" presId="urn:microsoft.com/office/officeart/2005/8/layout/hierarchy2"/>
    <dgm:cxn modelId="{F537BD73-BD42-4BEF-861C-FC79D3A1CEF7}" type="presParOf" srcId="{EB4392F3-487A-4E55-8778-A5B034E88F4A}" destId="{4015C77E-0A11-4E39-B92A-A579223FE2CD}" srcOrd="0" destOrd="0" presId="urn:microsoft.com/office/officeart/2005/8/layout/hierarchy2"/>
    <dgm:cxn modelId="{07C5902F-8636-4163-8494-5F90E6A9210B}" type="presParOf" srcId="{B991C818-D341-443D-8A0A-16F210200B64}" destId="{51ADE8A3-2ED3-459C-9F98-F1D6EF57EF32}" srcOrd="3" destOrd="0" presId="urn:microsoft.com/office/officeart/2005/8/layout/hierarchy2"/>
    <dgm:cxn modelId="{9FC590D9-813F-4289-9148-816A1351A314}" type="presParOf" srcId="{51ADE8A3-2ED3-459C-9F98-F1D6EF57EF32}" destId="{D2A924C6-63FE-4F28-B785-DA02924E1963}" srcOrd="0" destOrd="0" presId="urn:microsoft.com/office/officeart/2005/8/layout/hierarchy2"/>
    <dgm:cxn modelId="{8DEC72BC-7F0D-4398-A03E-25EA9430ABE2}" type="presParOf" srcId="{51ADE8A3-2ED3-459C-9F98-F1D6EF57EF32}" destId="{0582F4A7-39A4-421A-808A-A49E8AD8285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B8F06-6C56-41AE-8292-6B7D8C556F50}">
      <dsp:nvSpPr>
        <dsp:cNvPr id="0" name=""/>
        <dsp:cNvSpPr/>
      </dsp:nvSpPr>
      <dsp:spPr>
        <a:xfrm>
          <a:off x="0" y="0"/>
          <a:ext cx="8978407" cy="1416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انواع مجلات و شاخص‌های ارزیابی مجلات علمی؛</a:t>
          </a:r>
          <a:endParaRPr lang="en-US" sz="2400" b="1" kern="1200" dirty="0">
            <a:solidFill>
              <a:schemeClr val="tx1"/>
            </a:solidFill>
          </a:endParaRPr>
        </a:p>
      </dsp:txBody>
      <dsp:txXfrm>
        <a:off x="41497" y="41497"/>
        <a:ext cx="7329852" cy="1333803"/>
      </dsp:txXfrm>
    </dsp:sp>
    <dsp:sp modelId="{B04452D7-3581-4C25-A5A7-0C49C1E41226}">
      <dsp:nvSpPr>
        <dsp:cNvPr id="0" name=""/>
        <dsp:cNvSpPr/>
      </dsp:nvSpPr>
      <dsp:spPr>
        <a:xfrm>
          <a:off x="751941" y="1674396"/>
          <a:ext cx="8978407" cy="1416797"/>
        </a:xfrm>
        <a:prstGeom prst="roundRect">
          <a:avLst>
            <a:gd name="adj" fmla="val 1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a-IR" sz="2400" b="1" kern="1200"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پایگاه‌های استنادی و نمایه‌کننده مجلات و شاخص‌های آن‌ها؛</a:t>
          </a:r>
          <a:endParaRPr lang="en-US" sz="2400" b="1" kern="1200" dirty="0">
            <a:solidFill>
              <a:schemeClr val="tx1"/>
            </a:solidFill>
          </a:endParaRPr>
        </a:p>
      </dsp:txBody>
      <dsp:txXfrm>
        <a:off x="793438" y="1715893"/>
        <a:ext cx="7222553" cy="1333803"/>
      </dsp:txXfrm>
    </dsp:sp>
    <dsp:sp modelId="{CA8216F2-B8A2-4DC2-A779-8BA31219F5AF}">
      <dsp:nvSpPr>
        <dsp:cNvPr id="0" name=""/>
        <dsp:cNvSpPr/>
      </dsp:nvSpPr>
      <dsp:spPr>
        <a:xfrm>
          <a:off x="1492660" y="3348793"/>
          <a:ext cx="8978407" cy="1416797"/>
        </a:xfrm>
        <a:prstGeom prst="roundRect">
          <a:avLst>
            <a:gd name="adj" fmla="val 1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انتخاب مجلات معتبر به تفکیک حوزه‌های تخصصی؛</a:t>
          </a:r>
          <a:endParaRPr lang="en-US" sz="2400" b="1" kern="12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dsp:txBody>
      <dsp:txXfrm>
        <a:off x="1534157" y="3390290"/>
        <a:ext cx="7233776" cy="1333803"/>
      </dsp:txXfrm>
    </dsp:sp>
    <dsp:sp modelId="{6A03E3EA-04A4-4DAD-8167-DDACD53EC29D}">
      <dsp:nvSpPr>
        <dsp:cNvPr id="0" name=""/>
        <dsp:cNvSpPr/>
      </dsp:nvSpPr>
      <dsp:spPr>
        <a:xfrm>
          <a:off x="2244601" y="5023190"/>
          <a:ext cx="8978407" cy="1416797"/>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1" kern="1200"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معرفی مجلات نامعتبر، کم‌اعتبار و جعلی.</a:t>
          </a:r>
          <a:endParaRPr lang="en-US" sz="3200" b="1" kern="1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dsp:txBody>
      <dsp:txXfrm>
        <a:off x="2286098" y="5064687"/>
        <a:ext cx="7222553" cy="1333803"/>
      </dsp:txXfrm>
    </dsp:sp>
    <dsp:sp modelId="{489BC89E-78C7-451C-BCCA-3B90E1C6F75C}">
      <dsp:nvSpPr>
        <dsp:cNvPr id="0" name=""/>
        <dsp:cNvSpPr/>
      </dsp:nvSpPr>
      <dsp:spPr>
        <a:xfrm>
          <a:off x="8057488" y="1085137"/>
          <a:ext cx="920918" cy="920918"/>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endParaRPr>
        </a:p>
      </dsp:txBody>
      <dsp:txXfrm>
        <a:off x="8264695" y="1085137"/>
        <a:ext cx="506504" cy="692991"/>
      </dsp:txXfrm>
    </dsp:sp>
    <dsp:sp modelId="{4A28ED56-4CCA-4572-94CA-550781179407}">
      <dsp:nvSpPr>
        <dsp:cNvPr id="0" name=""/>
        <dsp:cNvSpPr/>
      </dsp:nvSpPr>
      <dsp:spPr>
        <a:xfrm>
          <a:off x="8809430" y="2759534"/>
          <a:ext cx="920918" cy="920918"/>
        </a:xfrm>
        <a:prstGeom prst="downArrow">
          <a:avLst>
            <a:gd name="adj1" fmla="val 55000"/>
            <a:gd name="adj2" fmla="val 45000"/>
          </a:avLst>
        </a:prstGeom>
        <a:solidFill>
          <a:schemeClr val="accent5">
            <a:tint val="40000"/>
            <a:alpha val="90000"/>
            <a:hueOff val="-3695877"/>
            <a:satOff val="-6408"/>
            <a:lumOff val="-644"/>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endParaRPr>
        </a:p>
      </dsp:txBody>
      <dsp:txXfrm>
        <a:off x="9016637" y="2759534"/>
        <a:ext cx="506504" cy="692991"/>
      </dsp:txXfrm>
    </dsp:sp>
    <dsp:sp modelId="{0C587A0C-632D-4193-8475-8ED57D6E45DF}">
      <dsp:nvSpPr>
        <dsp:cNvPr id="0" name=""/>
        <dsp:cNvSpPr/>
      </dsp:nvSpPr>
      <dsp:spPr>
        <a:xfrm>
          <a:off x="9550149" y="4433931"/>
          <a:ext cx="920918" cy="920918"/>
        </a:xfrm>
        <a:prstGeom prst="downArrow">
          <a:avLst>
            <a:gd name="adj1" fmla="val 55000"/>
            <a:gd name="adj2" fmla="val 45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endParaRPr>
        </a:p>
      </dsp:txBody>
      <dsp:txXfrm>
        <a:off x="9757356" y="4433931"/>
        <a:ext cx="506504" cy="692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24DC7-F3CF-4527-994A-D1EB2F580D76}">
      <dsp:nvSpPr>
        <dsp:cNvPr id="0" name=""/>
        <dsp:cNvSpPr/>
      </dsp:nvSpPr>
      <dsp:spPr>
        <a:xfrm>
          <a:off x="261141" y="374914"/>
          <a:ext cx="6252418" cy="6925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smtClean="0">
              <a:effectLst>
                <a:outerShdw blurRad="38100" dist="38100" dir="2700000" algn="tl">
                  <a:srgbClr val="000000">
                    <a:alpha val="43137"/>
                  </a:srgbClr>
                </a:outerShdw>
              </a:effectLst>
              <a:cs typeface="B Nazanin" panose="00000400000000000000" pitchFamily="2" charset="-78"/>
            </a:rPr>
            <a:t>پایگاه‌های نمایه‌کننده مجلات</a:t>
          </a:r>
          <a:endParaRPr lang="en-US" sz="2000" b="1" kern="1200" dirty="0">
            <a:effectLst>
              <a:outerShdw blurRad="38100" dist="38100" dir="2700000" algn="tl">
                <a:srgbClr val="000000">
                  <a:alpha val="43137"/>
                </a:srgbClr>
              </a:outerShdw>
            </a:effectLst>
            <a:cs typeface="B Nazanin" panose="00000400000000000000" pitchFamily="2" charset="-78"/>
          </a:endParaRPr>
        </a:p>
      </dsp:txBody>
      <dsp:txXfrm>
        <a:off x="281424" y="395197"/>
        <a:ext cx="6211852" cy="651951"/>
      </dsp:txXfrm>
    </dsp:sp>
    <dsp:sp modelId="{D88A7B55-7867-4481-B5B7-197E273DEB7B}">
      <dsp:nvSpPr>
        <dsp:cNvPr id="0" name=""/>
        <dsp:cNvSpPr/>
      </dsp:nvSpPr>
      <dsp:spPr>
        <a:xfrm>
          <a:off x="840663" y="1067431"/>
          <a:ext cx="91440" cy="491347"/>
        </a:xfrm>
        <a:custGeom>
          <a:avLst/>
          <a:gdLst/>
          <a:ahLst/>
          <a:cxnLst/>
          <a:rect l="0" t="0" r="0" b="0"/>
          <a:pathLst>
            <a:path>
              <a:moveTo>
                <a:pt x="45720" y="0"/>
              </a:moveTo>
              <a:lnTo>
                <a:pt x="45720" y="491347"/>
              </a:lnTo>
              <a:lnTo>
                <a:pt x="111286" y="49134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64F89-FA1F-45BC-85CD-1E1F4F81B539}">
      <dsp:nvSpPr>
        <dsp:cNvPr id="0" name=""/>
        <dsp:cNvSpPr/>
      </dsp:nvSpPr>
      <dsp:spPr>
        <a:xfrm>
          <a:off x="951949" y="1212520"/>
          <a:ext cx="5295273" cy="6925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en-US" sz="2000" b="0" kern="1200" dirty="0" smtClean="0">
              <a:cs typeface="+mj-cs"/>
            </a:rPr>
            <a:t>WOS (</a:t>
          </a:r>
          <a:r>
            <a:rPr lang="en-US" sz="2000" b="0" kern="1200" dirty="0" err="1" smtClean="0">
              <a:cs typeface="+mj-cs"/>
            </a:rPr>
            <a:t>Clarivate</a:t>
          </a:r>
          <a:r>
            <a:rPr lang="en-US" sz="2000" b="0" kern="1200" dirty="0" smtClean="0">
              <a:cs typeface="+mj-cs"/>
            </a:rPr>
            <a:t> Analytics)</a:t>
          </a:r>
          <a:r>
            <a:rPr lang="fa-IR" sz="2000" b="0" kern="1200" dirty="0" smtClean="0">
              <a:cs typeface="+mj-cs"/>
            </a:rPr>
            <a:t> </a:t>
          </a:r>
          <a:endParaRPr lang="en-US" sz="2000" b="0" kern="1200" dirty="0">
            <a:cs typeface="+mj-cs"/>
          </a:endParaRPr>
        </a:p>
      </dsp:txBody>
      <dsp:txXfrm>
        <a:off x="972232" y="1232803"/>
        <a:ext cx="5254707" cy="651951"/>
      </dsp:txXfrm>
    </dsp:sp>
    <dsp:sp modelId="{F3DD3975-3BEF-4F70-8D79-F089DDEAD38B}">
      <dsp:nvSpPr>
        <dsp:cNvPr id="0" name=""/>
        <dsp:cNvSpPr/>
      </dsp:nvSpPr>
      <dsp:spPr>
        <a:xfrm>
          <a:off x="840663" y="1067431"/>
          <a:ext cx="91440" cy="1356994"/>
        </a:xfrm>
        <a:custGeom>
          <a:avLst/>
          <a:gdLst/>
          <a:ahLst/>
          <a:cxnLst/>
          <a:rect l="0" t="0" r="0" b="0"/>
          <a:pathLst>
            <a:path>
              <a:moveTo>
                <a:pt x="45720" y="0"/>
              </a:moveTo>
              <a:lnTo>
                <a:pt x="45720" y="1356994"/>
              </a:lnTo>
              <a:lnTo>
                <a:pt x="111286" y="135699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51E36-B56F-4C4D-8DBE-2FBED283E375}">
      <dsp:nvSpPr>
        <dsp:cNvPr id="0" name=""/>
        <dsp:cNvSpPr/>
      </dsp:nvSpPr>
      <dsp:spPr>
        <a:xfrm>
          <a:off x="951949" y="2078167"/>
          <a:ext cx="5295273" cy="6925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en-US" sz="2000" kern="1200" dirty="0" smtClean="0">
              <a:cs typeface="B Nazanin" panose="00000400000000000000" pitchFamily="2" charset="-78"/>
            </a:rPr>
            <a:t>SCOPUS</a:t>
          </a:r>
          <a:endParaRPr lang="en-US" sz="2000" kern="1200" dirty="0">
            <a:cs typeface="B Nazanin" panose="00000400000000000000" pitchFamily="2" charset="-78"/>
          </a:endParaRPr>
        </a:p>
      </dsp:txBody>
      <dsp:txXfrm>
        <a:off x="972232" y="2098450"/>
        <a:ext cx="5254707" cy="651951"/>
      </dsp:txXfrm>
    </dsp:sp>
    <dsp:sp modelId="{6A65E5D0-94F6-43DB-87AA-C243896237F7}">
      <dsp:nvSpPr>
        <dsp:cNvPr id="0" name=""/>
        <dsp:cNvSpPr/>
      </dsp:nvSpPr>
      <dsp:spPr>
        <a:xfrm>
          <a:off x="840663" y="1067431"/>
          <a:ext cx="91440" cy="2222640"/>
        </a:xfrm>
        <a:custGeom>
          <a:avLst/>
          <a:gdLst/>
          <a:ahLst/>
          <a:cxnLst/>
          <a:rect l="0" t="0" r="0" b="0"/>
          <a:pathLst>
            <a:path>
              <a:moveTo>
                <a:pt x="45720" y="0"/>
              </a:moveTo>
              <a:lnTo>
                <a:pt x="45720" y="2222640"/>
              </a:lnTo>
              <a:lnTo>
                <a:pt x="111286" y="222264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96BDEE-BE2D-4964-BB49-379961DCB64A}">
      <dsp:nvSpPr>
        <dsp:cNvPr id="0" name=""/>
        <dsp:cNvSpPr/>
      </dsp:nvSpPr>
      <dsp:spPr>
        <a:xfrm>
          <a:off x="951949" y="2943813"/>
          <a:ext cx="5295273" cy="6925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پایگاه‌های پزشکی مثل </a:t>
          </a:r>
          <a:r>
            <a:rPr lang="en-US" sz="2000" kern="1200" dirty="0" err="1" smtClean="0">
              <a:cs typeface="B Nazanin" panose="00000400000000000000" pitchFamily="2" charset="-78"/>
            </a:rPr>
            <a:t>Pubmed</a:t>
          </a:r>
          <a:r>
            <a:rPr lang="en-US" sz="2000" kern="1200" dirty="0" smtClean="0">
              <a:cs typeface="B Nazanin" panose="00000400000000000000" pitchFamily="2" charset="-78"/>
            </a:rPr>
            <a:t>, Medline</a:t>
          </a:r>
          <a:r>
            <a:rPr lang="fa-IR" sz="2000" kern="1200" dirty="0" smtClean="0">
              <a:cs typeface="B Nazanin" panose="00000400000000000000" pitchFamily="2" charset="-78"/>
            </a:rPr>
            <a:t>...</a:t>
          </a:r>
        </a:p>
      </dsp:txBody>
      <dsp:txXfrm>
        <a:off x="972232" y="2964096"/>
        <a:ext cx="5254707" cy="651951"/>
      </dsp:txXfrm>
    </dsp:sp>
    <dsp:sp modelId="{434392B9-0A3C-4FC0-B226-62318ED2D480}">
      <dsp:nvSpPr>
        <dsp:cNvPr id="0" name=""/>
        <dsp:cNvSpPr/>
      </dsp:nvSpPr>
      <dsp:spPr>
        <a:xfrm>
          <a:off x="840663" y="1067431"/>
          <a:ext cx="91440" cy="3088286"/>
        </a:xfrm>
        <a:custGeom>
          <a:avLst/>
          <a:gdLst/>
          <a:ahLst/>
          <a:cxnLst/>
          <a:rect l="0" t="0" r="0" b="0"/>
          <a:pathLst>
            <a:path>
              <a:moveTo>
                <a:pt x="45720" y="0"/>
              </a:moveTo>
              <a:lnTo>
                <a:pt x="45720" y="3088286"/>
              </a:lnTo>
              <a:lnTo>
                <a:pt x="111286" y="308828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90135-99FA-49B5-9D63-55EF0B65D6A0}">
      <dsp:nvSpPr>
        <dsp:cNvPr id="0" name=""/>
        <dsp:cNvSpPr/>
      </dsp:nvSpPr>
      <dsp:spPr>
        <a:xfrm>
          <a:off x="951949" y="3809459"/>
          <a:ext cx="5295273" cy="6925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سایر نمایه های تخصصی مثل </a:t>
          </a:r>
          <a:r>
            <a:rPr lang="en-US" sz="2000" kern="1200" dirty="0" smtClean="0">
              <a:cs typeface="B Nazanin" panose="00000400000000000000" pitchFamily="2" charset="-78"/>
            </a:rPr>
            <a:t>Inspect ,</a:t>
          </a:r>
          <a:r>
            <a:rPr lang="en-US" sz="2000" kern="1200" dirty="0" err="1" smtClean="0">
              <a:cs typeface="B Nazanin" panose="00000400000000000000" pitchFamily="2" charset="-78"/>
            </a:rPr>
            <a:t>Biosis</a:t>
          </a:r>
          <a:r>
            <a:rPr lang="en-US" sz="2000" kern="1200" dirty="0" smtClean="0">
              <a:cs typeface="B Nazanin" panose="00000400000000000000" pitchFamily="2" charset="-78"/>
            </a:rPr>
            <a:t>, </a:t>
          </a:r>
          <a:r>
            <a:rPr lang="en-US" sz="2000" kern="1200" dirty="0" err="1" smtClean="0">
              <a:cs typeface="B Nazanin" panose="00000400000000000000" pitchFamily="2" charset="-78"/>
            </a:rPr>
            <a:t>Embase</a:t>
          </a:r>
          <a:r>
            <a:rPr lang="en-US" sz="2000" kern="1200" dirty="0" smtClean="0">
              <a:cs typeface="B Nazanin" panose="00000400000000000000" pitchFamily="2" charset="-78"/>
            </a:rPr>
            <a:t>…</a:t>
          </a:r>
          <a:endParaRPr lang="en-US" sz="2000" kern="1200" dirty="0">
            <a:cs typeface="B Nazanin" panose="00000400000000000000" pitchFamily="2" charset="-78"/>
          </a:endParaRPr>
        </a:p>
      </dsp:txBody>
      <dsp:txXfrm>
        <a:off x="972232" y="3829742"/>
        <a:ext cx="5254707" cy="651951"/>
      </dsp:txXfrm>
    </dsp:sp>
    <dsp:sp modelId="{230C6490-1F38-44AE-A266-A4957783FF5E}">
      <dsp:nvSpPr>
        <dsp:cNvPr id="0" name=""/>
        <dsp:cNvSpPr/>
      </dsp:nvSpPr>
      <dsp:spPr>
        <a:xfrm>
          <a:off x="840663" y="1067431"/>
          <a:ext cx="91440" cy="3953933"/>
        </a:xfrm>
        <a:custGeom>
          <a:avLst/>
          <a:gdLst/>
          <a:ahLst/>
          <a:cxnLst/>
          <a:rect l="0" t="0" r="0" b="0"/>
          <a:pathLst>
            <a:path>
              <a:moveTo>
                <a:pt x="45720" y="0"/>
              </a:moveTo>
              <a:lnTo>
                <a:pt x="45720" y="3953933"/>
              </a:lnTo>
              <a:lnTo>
                <a:pt x="111286" y="395393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85038-2C1E-475B-AD80-2A80DF840B94}">
      <dsp:nvSpPr>
        <dsp:cNvPr id="0" name=""/>
        <dsp:cNvSpPr/>
      </dsp:nvSpPr>
      <dsp:spPr>
        <a:xfrm>
          <a:off x="951949" y="4675106"/>
          <a:ext cx="5253866" cy="6925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پایگاه استنادی علوم جهان اسلام (</a:t>
          </a:r>
          <a:r>
            <a:rPr lang="en-US" sz="2000" kern="1200" dirty="0" smtClean="0">
              <a:cs typeface="B Nazanin" panose="00000400000000000000" pitchFamily="2" charset="-78"/>
            </a:rPr>
            <a:t>ISC</a:t>
          </a:r>
          <a:r>
            <a:rPr lang="fa-IR" sz="2000" kern="1200" dirty="0" smtClean="0">
              <a:cs typeface="B Nazanin" panose="00000400000000000000" pitchFamily="2" charset="-78"/>
            </a:rPr>
            <a:t>)</a:t>
          </a:r>
          <a:endParaRPr lang="en-US" sz="2000" kern="1200" dirty="0">
            <a:cs typeface="B Nazanin" panose="00000400000000000000" pitchFamily="2" charset="-78"/>
          </a:endParaRPr>
        </a:p>
      </dsp:txBody>
      <dsp:txXfrm>
        <a:off x="972232" y="4695389"/>
        <a:ext cx="5213300" cy="651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A4CCA-53F3-4BB0-AB4E-A76C57F929E6}">
      <dsp:nvSpPr>
        <dsp:cNvPr id="0" name=""/>
        <dsp:cNvSpPr/>
      </dsp:nvSpPr>
      <dsp:spPr>
        <a:xfrm rot="21300000">
          <a:off x="15789" y="1354692"/>
          <a:ext cx="5113626" cy="585587"/>
        </a:xfrm>
        <a:prstGeom prst="mathMinus">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95C3D434-E797-4F7B-BA87-1EE5BB055376}">
      <dsp:nvSpPr>
        <dsp:cNvPr id="0" name=""/>
        <dsp:cNvSpPr/>
      </dsp:nvSpPr>
      <dsp:spPr>
        <a:xfrm>
          <a:off x="557287" y="46327"/>
          <a:ext cx="1722028" cy="1499291"/>
        </a:xfrm>
        <a:prstGeom prst="downArrow">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D2A64B-D54F-421C-9353-EE4E46D2F5A6}">
      <dsp:nvSpPr>
        <dsp:cNvPr id="0" name=""/>
        <dsp:cNvSpPr/>
      </dsp:nvSpPr>
      <dsp:spPr>
        <a:xfrm>
          <a:off x="2624169" y="437820"/>
          <a:ext cx="2186572" cy="73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sz="2000" b="0" kern="1200" dirty="0" smtClean="0">
              <a:cs typeface="B Nazanin" panose="00000400000000000000" pitchFamily="2" charset="-78"/>
            </a:rPr>
            <a:t>دارای ضریب تاثیر</a:t>
          </a:r>
          <a:endParaRPr lang="en-US" sz="2000" b="0" kern="1200" dirty="0">
            <a:cs typeface="B Nazanin" panose="00000400000000000000" pitchFamily="2" charset="-78"/>
          </a:endParaRPr>
        </a:p>
      </dsp:txBody>
      <dsp:txXfrm>
        <a:off x="2624169" y="437820"/>
        <a:ext cx="2186572" cy="737197"/>
      </dsp:txXfrm>
    </dsp:sp>
    <dsp:sp modelId="{8AE144C4-B8B6-4339-841D-EB4466DE53F5}">
      <dsp:nvSpPr>
        <dsp:cNvPr id="0" name=""/>
        <dsp:cNvSpPr/>
      </dsp:nvSpPr>
      <dsp:spPr>
        <a:xfrm>
          <a:off x="2928619" y="1743020"/>
          <a:ext cx="1654759" cy="1456417"/>
        </a:xfrm>
        <a:prstGeom prst="upArrow">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ADC155-2414-4D7F-8FE6-5C1A6C932518}">
      <dsp:nvSpPr>
        <dsp:cNvPr id="0" name=""/>
        <dsp:cNvSpPr/>
      </dsp:nvSpPr>
      <dsp:spPr>
        <a:xfrm>
          <a:off x="286600" y="1850296"/>
          <a:ext cx="1941545" cy="978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r" defTabSz="889000" rtl="0">
            <a:lnSpc>
              <a:spcPct val="90000"/>
            </a:lnSpc>
            <a:spcBef>
              <a:spcPct val="0"/>
            </a:spcBef>
            <a:spcAft>
              <a:spcPct val="35000"/>
            </a:spcAft>
          </a:pPr>
          <a:r>
            <a:rPr lang="fa-IR" sz="2000" b="0" kern="1200" dirty="0" smtClean="0">
              <a:cs typeface="B Nazanin" panose="00000400000000000000" pitchFamily="2" charset="-78"/>
            </a:rPr>
            <a:t>بدون ضریب تاثیر</a:t>
          </a:r>
          <a:endParaRPr lang="en-US" sz="2000" b="0" kern="1200" dirty="0">
            <a:cs typeface="B Nazanin" panose="00000400000000000000" pitchFamily="2" charset="-78"/>
          </a:endParaRPr>
        </a:p>
      </dsp:txBody>
      <dsp:txXfrm>
        <a:off x="286600" y="1850296"/>
        <a:ext cx="1941545" cy="978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AF4EC-BA17-4201-B6BF-587E4781FFA0}">
      <dsp:nvSpPr>
        <dsp:cNvPr id="0" name=""/>
        <dsp:cNvSpPr/>
      </dsp:nvSpPr>
      <dsp:spPr>
        <a:xfrm>
          <a:off x="0" y="36152"/>
          <a:ext cx="4014002" cy="2675991"/>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C66808-AF12-4CFE-8EA8-DE9901826088}">
      <dsp:nvSpPr>
        <dsp:cNvPr id="0" name=""/>
        <dsp:cNvSpPr/>
      </dsp:nvSpPr>
      <dsp:spPr>
        <a:xfrm>
          <a:off x="4836274" y="2701906"/>
          <a:ext cx="5686850" cy="351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fa-IR" sz="4800" b="1" kern="1200" dirty="0" smtClean="0">
              <a:latin typeface="Calibri" panose="020F0502020204030204" pitchFamily="34" charset="0"/>
              <a:ea typeface="Calibri" panose="020F0502020204030204" pitchFamily="34" charset="0"/>
              <a:cs typeface="B Nazanin" panose="00000400000000000000" pitchFamily="2" charset="-78"/>
            </a:rPr>
            <a:t>انتخاب مجلات معتبر به تفکیک حوزه‌های تخصصی</a:t>
          </a:r>
          <a:endParaRPr lang="en-US" sz="4800" kern="1200" dirty="0"/>
        </a:p>
      </dsp:txBody>
      <dsp:txXfrm>
        <a:off x="4836274" y="2701906"/>
        <a:ext cx="5686850" cy="3512667"/>
      </dsp:txXfrm>
    </dsp:sp>
    <dsp:sp modelId="{89F437DD-E908-4AF5-B5FA-A332BBE7BFDF}">
      <dsp:nvSpPr>
        <dsp:cNvPr id="0" name=""/>
        <dsp:cNvSpPr/>
      </dsp:nvSpPr>
      <dsp:spPr>
        <a:xfrm>
          <a:off x="4454289" y="2342007"/>
          <a:ext cx="1365760" cy="1366113"/>
        </a:xfrm>
        <a:prstGeom prst="halfFrame">
          <a:avLst>
            <a:gd name="adj1" fmla="val 25770"/>
            <a:gd name="adj2" fmla="val 257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EE630-D4EA-484A-B897-99C343A4302D}">
      <dsp:nvSpPr>
        <dsp:cNvPr id="0" name=""/>
        <dsp:cNvSpPr/>
      </dsp:nvSpPr>
      <dsp:spPr>
        <a:xfrm rot="5400000">
          <a:off x="9818261" y="2342183"/>
          <a:ext cx="1366113" cy="1365760"/>
        </a:xfrm>
        <a:prstGeom prst="halfFrame">
          <a:avLst>
            <a:gd name="adj1" fmla="val 25770"/>
            <a:gd name="adj2" fmla="val 2577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B37FF-0685-4DFD-976D-D463F84C7359}">
      <dsp:nvSpPr>
        <dsp:cNvPr id="0" name=""/>
        <dsp:cNvSpPr/>
      </dsp:nvSpPr>
      <dsp:spPr>
        <a:xfrm rot="16200000">
          <a:off x="4454112" y="5492063"/>
          <a:ext cx="1366113" cy="1365760"/>
        </a:xfrm>
        <a:prstGeom prst="halfFrame">
          <a:avLst>
            <a:gd name="adj1" fmla="val 25770"/>
            <a:gd name="adj2" fmla="val 2577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F5F51-8121-4946-B28B-B735BC00EB84}">
      <dsp:nvSpPr>
        <dsp:cNvPr id="0" name=""/>
        <dsp:cNvSpPr/>
      </dsp:nvSpPr>
      <dsp:spPr>
        <a:xfrm rot="10800000">
          <a:off x="9818437" y="5491886"/>
          <a:ext cx="1365760" cy="1366113"/>
        </a:xfrm>
        <a:prstGeom prst="halfFrame">
          <a:avLst>
            <a:gd name="adj1" fmla="val 25770"/>
            <a:gd name="adj2" fmla="val 257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FE096-6610-4513-B297-0079D1833717}">
      <dsp:nvSpPr>
        <dsp:cNvPr id="0" name=""/>
        <dsp:cNvSpPr/>
      </dsp:nvSpPr>
      <dsp:spPr>
        <a:xfrm>
          <a:off x="2012625" y="1519"/>
          <a:ext cx="3537754" cy="88443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cs typeface="+mj-cs"/>
            </a:rPr>
            <a:t>SCIMAGO</a:t>
          </a:r>
        </a:p>
        <a:p>
          <a:pPr lvl="0" algn="ctr" defTabSz="1022350">
            <a:lnSpc>
              <a:spcPct val="90000"/>
            </a:lnSpc>
            <a:spcBef>
              <a:spcPct val="0"/>
            </a:spcBef>
            <a:spcAft>
              <a:spcPct val="35000"/>
            </a:spcAft>
          </a:pPr>
          <a:r>
            <a:rPr lang="en-US" sz="2300" kern="1200" dirty="0" smtClean="0">
              <a:solidFill>
                <a:schemeClr val="tx1"/>
              </a:solidFill>
              <a:cs typeface="+mj-cs"/>
            </a:rPr>
            <a:t>34171</a:t>
          </a:r>
          <a:endParaRPr lang="en-US" sz="2300" kern="1200" dirty="0">
            <a:solidFill>
              <a:schemeClr val="tx1"/>
            </a:solidFill>
            <a:cs typeface="+mj-cs"/>
          </a:endParaRPr>
        </a:p>
      </dsp:txBody>
      <dsp:txXfrm>
        <a:off x="2038529" y="27423"/>
        <a:ext cx="3485946" cy="832630"/>
      </dsp:txXfrm>
    </dsp:sp>
    <dsp:sp modelId="{C89DCB47-4234-4449-8B98-6DC3B8DC58DE}">
      <dsp:nvSpPr>
        <dsp:cNvPr id="0" name=""/>
        <dsp:cNvSpPr/>
      </dsp:nvSpPr>
      <dsp:spPr>
        <a:xfrm rot="5400000">
          <a:off x="3704114" y="963346"/>
          <a:ext cx="154776" cy="154776"/>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7A57E74-B7F6-46B7-A486-D115A2CFA922}">
      <dsp:nvSpPr>
        <dsp:cNvPr id="0" name=""/>
        <dsp:cNvSpPr/>
      </dsp:nvSpPr>
      <dsp:spPr>
        <a:xfrm>
          <a:off x="2012625" y="1195511"/>
          <a:ext cx="3537754" cy="884438"/>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a-IR" sz="2900" kern="1200" dirty="0" smtClean="0">
              <a:solidFill>
                <a:schemeClr val="tx1"/>
              </a:solidFill>
              <a:cs typeface="B Nazanin" panose="00000400000000000000" pitchFamily="2" charset="-78"/>
            </a:rPr>
            <a:t>مهندسی صنایع: 282</a:t>
          </a:r>
          <a:endParaRPr lang="en-US" sz="2900" kern="1200" dirty="0">
            <a:solidFill>
              <a:schemeClr val="tx1"/>
            </a:solidFill>
          </a:endParaRPr>
        </a:p>
      </dsp:txBody>
      <dsp:txXfrm>
        <a:off x="2038529" y="1221415"/>
        <a:ext cx="3485946" cy="832630"/>
      </dsp:txXfrm>
    </dsp:sp>
    <dsp:sp modelId="{602F406C-29EB-4E7E-8A49-EB6C43FAC849}">
      <dsp:nvSpPr>
        <dsp:cNvPr id="0" name=""/>
        <dsp:cNvSpPr/>
      </dsp:nvSpPr>
      <dsp:spPr>
        <a:xfrm rot="5400000">
          <a:off x="3704114" y="2157338"/>
          <a:ext cx="154776" cy="154776"/>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369BA1A-C091-40DD-882D-E2627AD1F016}">
      <dsp:nvSpPr>
        <dsp:cNvPr id="0" name=""/>
        <dsp:cNvSpPr/>
      </dsp:nvSpPr>
      <dsp:spPr>
        <a:xfrm>
          <a:off x="2012625" y="2389503"/>
          <a:ext cx="3537754" cy="884438"/>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a-IR" sz="2900" kern="1200" dirty="0" smtClean="0">
              <a:solidFill>
                <a:schemeClr val="tx1"/>
              </a:solidFill>
              <a:cs typeface="B Nazanin" panose="00000400000000000000" pitchFamily="2" charset="-78"/>
            </a:rPr>
            <a:t>تعداد مجلات کیو 1: 83 </a:t>
          </a:r>
          <a:endParaRPr lang="en-US" sz="2900" kern="1200" dirty="0">
            <a:solidFill>
              <a:schemeClr val="tx1"/>
            </a:solidFill>
          </a:endParaRPr>
        </a:p>
      </dsp:txBody>
      <dsp:txXfrm>
        <a:off x="2038529" y="2415407"/>
        <a:ext cx="3485946" cy="832630"/>
      </dsp:txXfrm>
    </dsp:sp>
    <dsp:sp modelId="{8E138064-573F-4C75-991D-87158B688AFA}">
      <dsp:nvSpPr>
        <dsp:cNvPr id="0" name=""/>
        <dsp:cNvSpPr/>
      </dsp:nvSpPr>
      <dsp:spPr>
        <a:xfrm>
          <a:off x="6045666" y="1519"/>
          <a:ext cx="3537754" cy="88443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cs typeface="+mj-cs"/>
            </a:rPr>
            <a:t>JCR</a:t>
          </a:r>
          <a:endParaRPr lang="fa-IR" sz="2300" kern="1200" dirty="0" smtClean="0">
            <a:solidFill>
              <a:schemeClr val="tx1"/>
            </a:solidFill>
            <a:cs typeface="+mj-cs"/>
          </a:endParaRPr>
        </a:p>
        <a:p>
          <a:pPr lvl="0" algn="ctr" defTabSz="1022350">
            <a:lnSpc>
              <a:spcPct val="90000"/>
            </a:lnSpc>
            <a:spcBef>
              <a:spcPct val="0"/>
            </a:spcBef>
            <a:spcAft>
              <a:spcPct val="35000"/>
            </a:spcAft>
          </a:pPr>
          <a:r>
            <a:rPr lang="fa-IR" sz="2300" kern="1200" dirty="0" smtClean="0">
              <a:solidFill>
                <a:schemeClr val="tx1"/>
              </a:solidFill>
              <a:cs typeface="+mj-cs"/>
            </a:rPr>
            <a:t>12298</a:t>
          </a:r>
          <a:endParaRPr lang="en-US" sz="2300" kern="1200" dirty="0">
            <a:solidFill>
              <a:schemeClr val="tx1"/>
            </a:solidFill>
            <a:cs typeface="+mj-cs"/>
          </a:endParaRPr>
        </a:p>
      </dsp:txBody>
      <dsp:txXfrm>
        <a:off x="6071570" y="27423"/>
        <a:ext cx="3485946" cy="832630"/>
      </dsp:txXfrm>
    </dsp:sp>
    <dsp:sp modelId="{40125464-1586-4027-BA6D-77DC2B6A656B}">
      <dsp:nvSpPr>
        <dsp:cNvPr id="0" name=""/>
        <dsp:cNvSpPr/>
      </dsp:nvSpPr>
      <dsp:spPr>
        <a:xfrm rot="5400000">
          <a:off x="7737155" y="963346"/>
          <a:ext cx="154776" cy="154776"/>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E7F3AD4-6830-43F6-922A-C7C6F601B178}">
      <dsp:nvSpPr>
        <dsp:cNvPr id="0" name=""/>
        <dsp:cNvSpPr/>
      </dsp:nvSpPr>
      <dsp:spPr>
        <a:xfrm>
          <a:off x="6045666" y="1195511"/>
          <a:ext cx="3537754" cy="884438"/>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a-IR" sz="2900" kern="1200" dirty="0" smtClean="0">
              <a:solidFill>
                <a:schemeClr val="bg2">
                  <a:lumMod val="25000"/>
                </a:schemeClr>
              </a:solidFill>
              <a:cs typeface="B Nazanin" panose="00000400000000000000" pitchFamily="2" charset="-78"/>
            </a:rPr>
            <a:t>مهندسی صنایع: 47 مجله</a:t>
          </a:r>
          <a:endParaRPr lang="en-US" sz="2900" kern="1200" dirty="0">
            <a:solidFill>
              <a:schemeClr val="bg2">
                <a:lumMod val="25000"/>
              </a:schemeClr>
            </a:solidFill>
            <a:cs typeface="B Nazanin" panose="00000400000000000000" pitchFamily="2" charset="-78"/>
          </a:endParaRPr>
        </a:p>
      </dsp:txBody>
      <dsp:txXfrm>
        <a:off x="6071570" y="1221415"/>
        <a:ext cx="3485946" cy="832630"/>
      </dsp:txXfrm>
    </dsp:sp>
    <dsp:sp modelId="{71D0737C-D89A-4DEC-9CC7-EDE66FFF9C1B}">
      <dsp:nvSpPr>
        <dsp:cNvPr id="0" name=""/>
        <dsp:cNvSpPr/>
      </dsp:nvSpPr>
      <dsp:spPr>
        <a:xfrm rot="5400000">
          <a:off x="7737155" y="2157338"/>
          <a:ext cx="154776" cy="154776"/>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A708B7D-0BE7-4673-8D3F-DEB01AAAF65C}">
      <dsp:nvSpPr>
        <dsp:cNvPr id="0" name=""/>
        <dsp:cNvSpPr/>
      </dsp:nvSpPr>
      <dsp:spPr>
        <a:xfrm>
          <a:off x="6045666" y="2389503"/>
          <a:ext cx="3537754" cy="884438"/>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a-IR" sz="2900" kern="1200" dirty="0" smtClean="0">
              <a:solidFill>
                <a:schemeClr val="tx1"/>
              </a:solidFill>
              <a:cs typeface="B Nazanin" panose="00000400000000000000" pitchFamily="2" charset="-78"/>
            </a:rPr>
            <a:t>تعداد مجلات کیو 1: 11 مجله</a:t>
          </a:r>
          <a:endParaRPr lang="en-US" sz="2900" kern="1200" dirty="0">
            <a:solidFill>
              <a:schemeClr val="tx1"/>
            </a:solidFill>
            <a:cs typeface="B Nazanin" panose="00000400000000000000" pitchFamily="2" charset="-78"/>
          </a:endParaRPr>
        </a:p>
      </dsp:txBody>
      <dsp:txXfrm>
        <a:off x="6071570" y="2415407"/>
        <a:ext cx="3485946" cy="832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41AFC-A946-4C38-8F71-8F25C04D3EAD}">
      <dsp:nvSpPr>
        <dsp:cNvPr id="0" name=""/>
        <dsp:cNvSpPr/>
      </dsp:nvSpPr>
      <dsp:spPr>
        <a:xfrm rot="5400000">
          <a:off x="5363340" y="105533"/>
          <a:ext cx="1623590" cy="1412524"/>
        </a:xfrm>
        <a:prstGeom prst="hexagon">
          <a:avLst>
            <a:gd name="adj" fmla="val 2500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cs typeface="B Nazanin" panose="00000400000000000000" pitchFamily="2" charset="-78"/>
            </a:rPr>
            <a:t>hijacked journal</a:t>
          </a:r>
          <a:endParaRPr lang="en-US" sz="1600" b="1" kern="1200" dirty="0">
            <a:solidFill>
              <a:schemeClr val="tx1"/>
            </a:solidFill>
            <a:cs typeface="B Nazanin" panose="00000400000000000000" pitchFamily="2" charset="-78"/>
          </a:endParaRPr>
        </a:p>
      </dsp:txBody>
      <dsp:txXfrm rot="-5400000">
        <a:off x="5688991" y="253011"/>
        <a:ext cx="972288" cy="1117571"/>
      </dsp:txXfrm>
    </dsp:sp>
    <dsp:sp modelId="{5B6AF8FF-3D75-491D-9DD7-C0D79ED439BC}">
      <dsp:nvSpPr>
        <dsp:cNvPr id="0" name=""/>
        <dsp:cNvSpPr/>
      </dsp:nvSpPr>
      <dsp:spPr>
        <a:xfrm>
          <a:off x="0" y="276580"/>
          <a:ext cx="3731410" cy="10218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a-IR" sz="1800" b="1" kern="1200" dirty="0" smtClean="0">
              <a:solidFill>
                <a:srgbClr val="FF0000"/>
              </a:solidFill>
              <a:cs typeface="B Nazanin" panose="00000400000000000000" pitchFamily="2" charset="-78"/>
            </a:rPr>
            <a:t>مجلات نامعتبر: لیست های موجود در وب </a:t>
          </a:r>
          <a:endParaRPr lang="en-US" sz="1800" b="1" kern="1200" dirty="0">
            <a:solidFill>
              <a:srgbClr val="FF0000"/>
            </a:solidFill>
            <a:cs typeface="B Nazanin" panose="00000400000000000000" pitchFamily="2" charset="-78"/>
          </a:endParaRPr>
        </a:p>
      </dsp:txBody>
      <dsp:txXfrm>
        <a:off x="0" y="276580"/>
        <a:ext cx="3731410" cy="1021868"/>
      </dsp:txXfrm>
    </dsp:sp>
    <dsp:sp modelId="{41C7A29A-7791-47E3-A9D6-6B9C1260CA71}">
      <dsp:nvSpPr>
        <dsp:cNvPr id="0" name=""/>
        <dsp:cNvSpPr/>
      </dsp:nvSpPr>
      <dsp:spPr>
        <a:xfrm rot="5400000">
          <a:off x="3675317" y="105533"/>
          <a:ext cx="1623590" cy="1412524"/>
        </a:xfrm>
        <a:prstGeom prst="hexagon">
          <a:avLst>
            <a:gd name="adj" fmla="val 25000"/>
            <a:gd name="vf" fmla="val 115470"/>
          </a:avLst>
        </a:prstGeom>
        <a:solidFill>
          <a:schemeClr val="accent5">
            <a:hueOff val="-1050478"/>
            <a:satOff val="-1461"/>
            <a:lumOff val="-5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cs typeface="B Nazanin" panose="00000400000000000000" pitchFamily="2" charset="-78"/>
            </a:rPr>
            <a:t>Fake Journals</a:t>
          </a:r>
          <a:endParaRPr lang="en-US" sz="1600" b="1" kern="1200" dirty="0">
            <a:solidFill>
              <a:schemeClr val="tx1"/>
            </a:solidFill>
            <a:cs typeface="B Nazanin" panose="00000400000000000000" pitchFamily="2" charset="-78"/>
          </a:endParaRPr>
        </a:p>
      </dsp:txBody>
      <dsp:txXfrm rot="-5400000">
        <a:off x="4000968" y="253011"/>
        <a:ext cx="972288" cy="1117571"/>
      </dsp:txXfrm>
    </dsp:sp>
    <dsp:sp modelId="{3F4E6014-71BB-4B90-9E11-2CF666CE9A76}">
      <dsp:nvSpPr>
        <dsp:cNvPr id="0" name=""/>
        <dsp:cNvSpPr/>
      </dsp:nvSpPr>
      <dsp:spPr>
        <a:xfrm rot="5400000">
          <a:off x="4727530" y="1484363"/>
          <a:ext cx="1623590" cy="1412524"/>
        </a:xfrm>
        <a:prstGeom prst="hexagon">
          <a:avLst>
            <a:gd name="adj" fmla="val 25000"/>
            <a:gd name="vf" fmla="val 115470"/>
          </a:avLst>
        </a:prstGeom>
        <a:solidFill>
          <a:schemeClr val="accent5">
            <a:hueOff val="-2100956"/>
            <a:satOff val="-2922"/>
            <a:lumOff val="-11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smtClean="0">
              <a:solidFill>
                <a:schemeClr val="tx1"/>
              </a:solidFill>
              <a:cs typeface="B Nazanin" panose="00000400000000000000" pitchFamily="2" charset="-78"/>
            </a:rPr>
            <a:t>Predatory open-access</a:t>
          </a:r>
          <a:endParaRPr lang="en-US" sz="1600" b="1" kern="1200">
            <a:solidFill>
              <a:schemeClr val="tx1"/>
            </a:solidFill>
            <a:cs typeface="B Nazanin" panose="00000400000000000000" pitchFamily="2" charset="-78"/>
          </a:endParaRPr>
        </a:p>
      </dsp:txBody>
      <dsp:txXfrm rot="-5400000">
        <a:off x="5053181" y="1631841"/>
        <a:ext cx="972288" cy="1117571"/>
      </dsp:txXfrm>
    </dsp:sp>
    <dsp:sp modelId="{09C1943E-9987-41DA-A94F-F6560E5A38C8}">
      <dsp:nvSpPr>
        <dsp:cNvPr id="0" name=""/>
        <dsp:cNvSpPr/>
      </dsp:nvSpPr>
      <dsp:spPr>
        <a:xfrm>
          <a:off x="3021136" y="1703548"/>
          <a:ext cx="1753478" cy="97415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DD552B-DC92-467D-8BBB-35287B393394}">
      <dsp:nvSpPr>
        <dsp:cNvPr id="0" name=""/>
        <dsp:cNvSpPr/>
      </dsp:nvSpPr>
      <dsp:spPr>
        <a:xfrm rot="5400000">
          <a:off x="6253056" y="1484363"/>
          <a:ext cx="1623590" cy="1412524"/>
        </a:xfrm>
        <a:prstGeom prst="hexagon">
          <a:avLst>
            <a:gd name="adj" fmla="val 25000"/>
            <a:gd name="vf" fmla="val 115470"/>
          </a:avLst>
        </a:prstGeom>
        <a:solidFill>
          <a:schemeClr val="accent5">
            <a:hueOff val="-3151433"/>
            <a:satOff val="-4383"/>
            <a:lumOff val="-1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i="0" u="none" kern="1200" dirty="0" smtClean="0">
              <a:solidFill>
                <a:schemeClr val="tx1"/>
              </a:solidFill>
              <a:cs typeface="B Nazanin" panose="00000400000000000000" pitchFamily="2" charset="-78"/>
            </a:rPr>
            <a:t>Beall's List of Predatory</a:t>
          </a:r>
          <a:endParaRPr lang="en-US" sz="1600" b="1" u="none" kern="1200" dirty="0">
            <a:solidFill>
              <a:schemeClr val="tx1"/>
            </a:solidFill>
            <a:cs typeface="B Nazanin" panose="00000400000000000000" pitchFamily="2" charset="-78"/>
          </a:endParaRPr>
        </a:p>
      </dsp:txBody>
      <dsp:txXfrm rot="-5400000">
        <a:off x="6578707" y="1631841"/>
        <a:ext cx="972288" cy="1117571"/>
      </dsp:txXfrm>
    </dsp:sp>
    <dsp:sp modelId="{0B68A90C-7E37-4066-B10D-AF5E0DB3C8D6}">
      <dsp:nvSpPr>
        <dsp:cNvPr id="0" name=""/>
        <dsp:cNvSpPr/>
      </dsp:nvSpPr>
      <dsp:spPr>
        <a:xfrm rot="5400000">
          <a:off x="5244375" y="2933872"/>
          <a:ext cx="1623590" cy="1412524"/>
        </a:xfrm>
        <a:prstGeom prst="hexagon">
          <a:avLst>
            <a:gd name="adj" fmla="val 25000"/>
            <a:gd name="vf" fmla="val 115470"/>
          </a:avLst>
        </a:prstGeom>
        <a:solidFill>
          <a:schemeClr val="accent5">
            <a:hueOff val="-4201911"/>
            <a:satOff val="-5845"/>
            <a:lumOff val="-22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Nazanin" panose="00000400000000000000" pitchFamily="2" charset="-78"/>
            </a:rPr>
            <a:t>لیست مجلات نامعتبر درون دانشگاهی</a:t>
          </a:r>
          <a:endParaRPr lang="en-US" sz="1600" b="1" kern="1200" dirty="0">
            <a:solidFill>
              <a:schemeClr val="tx1"/>
            </a:solidFill>
            <a:cs typeface="B Nazanin" panose="00000400000000000000" pitchFamily="2" charset="-78"/>
          </a:endParaRPr>
        </a:p>
      </dsp:txBody>
      <dsp:txXfrm rot="-5400000">
        <a:off x="5570026" y="3081350"/>
        <a:ext cx="972288" cy="1117571"/>
      </dsp:txXfrm>
    </dsp:sp>
    <dsp:sp modelId="{8CFBC4C4-DBAC-49DE-83BE-D0E8386F9AEC}">
      <dsp:nvSpPr>
        <dsp:cNvPr id="0" name=""/>
        <dsp:cNvSpPr/>
      </dsp:nvSpPr>
      <dsp:spPr>
        <a:xfrm>
          <a:off x="7223945" y="2867776"/>
          <a:ext cx="3330884" cy="137809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a-IR" sz="1800" b="1" kern="1200" dirty="0" smtClean="0">
              <a:solidFill>
                <a:srgbClr val="FF0000"/>
              </a:solidFill>
              <a:cs typeface="B Nazanin" panose="00000400000000000000" pitchFamily="2" charset="-78"/>
            </a:rPr>
            <a:t>لیست اعلام شده از وزارتخانه های ایران</a:t>
          </a:r>
          <a:endParaRPr lang="en-US" sz="1800" b="1" kern="1200" dirty="0">
            <a:solidFill>
              <a:srgbClr val="FF0000"/>
            </a:solidFill>
            <a:cs typeface="B Nazanin" panose="00000400000000000000" pitchFamily="2" charset="-78"/>
          </a:endParaRPr>
        </a:p>
      </dsp:txBody>
      <dsp:txXfrm>
        <a:off x="7223945" y="2867776"/>
        <a:ext cx="3330884" cy="1378097"/>
      </dsp:txXfrm>
    </dsp:sp>
    <dsp:sp modelId="{EF98C904-B924-4523-804F-0AC113F84801}">
      <dsp:nvSpPr>
        <dsp:cNvPr id="0" name=""/>
        <dsp:cNvSpPr/>
      </dsp:nvSpPr>
      <dsp:spPr>
        <a:xfrm rot="5400000">
          <a:off x="3587964" y="2862467"/>
          <a:ext cx="1623590" cy="1412524"/>
        </a:xfrm>
        <a:prstGeom prst="hexagon">
          <a:avLst>
            <a:gd name="adj" fmla="val 25000"/>
            <a:gd name="vf" fmla="val 115470"/>
          </a:avLst>
        </a:prstGeom>
        <a:solidFill>
          <a:schemeClr val="accent5">
            <a:hueOff val="-5252389"/>
            <a:satOff val="-7306"/>
            <a:lumOff val="-280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Nazanin" panose="00000400000000000000" pitchFamily="2" charset="-78"/>
            </a:rPr>
            <a:t>لیست مجلات نامعتبر دانشگاه آزاد اسلامی</a:t>
          </a:r>
          <a:endParaRPr lang="en-US" sz="1600" b="1" kern="1200" dirty="0">
            <a:solidFill>
              <a:schemeClr val="tx1"/>
            </a:solidFill>
            <a:cs typeface="B Nazanin" panose="00000400000000000000" pitchFamily="2" charset="-78"/>
          </a:endParaRPr>
        </a:p>
      </dsp:txBody>
      <dsp:txXfrm rot="-5400000">
        <a:off x="3913615" y="3009945"/>
        <a:ext cx="972288" cy="1117571"/>
      </dsp:txXfrm>
    </dsp:sp>
    <dsp:sp modelId="{B75E84BF-4364-4028-A198-0D34BC76EA1B}">
      <dsp:nvSpPr>
        <dsp:cNvPr id="0" name=""/>
        <dsp:cNvSpPr/>
      </dsp:nvSpPr>
      <dsp:spPr>
        <a:xfrm rot="5400000">
          <a:off x="4311033" y="4241297"/>
          <a:ext cx="1623590" cy="1412524"/>
        </a:xfrm>
        <a:prstGeom prst="hexagon">
          <a:avLst>
            <a:gd name="adj" fmla="val 25000"/>
            <a:gd name="vf" fmla="val 115470"/>
          </a:avLst>
        </a:prstGeom>
        <a:solidFill>
          <a:schemeClr val="accent5">
            <a:hueOff val="-6302867"/>
            <a:satOff val="-8767"/>
            <a:lumOff val="-33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Nazanin" panose="00000400000000000000" pitchFamily="2" charset="-78"/>
            </a:rPr>
            <a:t>لیست مجلات سیاه وزارت علوم</a:t>
          </a:r>
          <a:endParaRPr lang="en-US" sz="1600" b="1" kern="1200" dirty="0">
            <a:solidFill>
              <a:schemeClr val="tx1"/>
            </a:solidFill>
            <a:cs typeface="B Nazanin" panose="00000400000000000000" pitchFamily="2" charset="-78"/>
          </a:endParaRPr>
        </a:p>
      </dsp:txBody>
      <dsp:txXfrm rot="-5400000">
        <a:off x="4636684" y="4388775"/>
        <a:ext cx="972288" cy="1117571"/>
      </dsp:txXfrm>
    </dsp:sp>
    <dsp:sp modelId="{6EB68B9D-698E-4913-8231-5AD680575D68}">
      <dsp:nvSpPr>
        <dsp:cNvPr id="0" name=""/>
        <dsp:cNvSpPr/>
      </dsp:nvSpPr>
      <dsp:spPr>
        <a:xfrm>
          <a:off x="3021136" y="4459756"/>
          <a:ext cx="1753478" cy="97415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en-US" sz="1600" b="1" kern="1200" dirty="0">
            <a:solidFill>
              <a:schemeClr val="tx1"/>
            </a:solidFill>
            <a:cs typeface="B Nazanin" panose="00000400000000000000" pitchFamily="2" charset="-78"/>
          </a:endParaRPr>
        </a:p>
      </dsp:txBody>
      <dsp:txXfrm>
        <a:off x="3021136" y="4459756"/>
        <a:ext cx="1753478" cy="974154"/>
      </dsp:txXfrm>
    </dsp:sp>
    <dsp:sp modelId="{615FD82D-ACC9-4B4E-B9C0-7DAFC791EF93}">
      <dsp:nvSpPr>
        <dsp:cNvPr id="0" name=""/>
        <dsp:cNvSpPr/>
      </dsp:nvSpPr>
      <dsp:spPr>
        <a:xfrm rot="5400000">
          <a:off x="6026953" y="4241297"/>
          <a:ext cx="1623590" cy="1412524"/>
        </a:xfrm>
        <a:prstGeom prst="hexagon">
          <a:avLst>
            <a:gd name="adj" fmla="val 25000"/>
            <a:gd name="vf" fmla="val 11547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Nazanin" panose="00000400000000000000" pitchFamily="2" charset="-78"/>
            </a:rPr>
            <a:t>لیست مجلات نامعتبر و جعلی وزارت بهداشت</a:t>
          </a:r>
          <a:endParaRPr lang="en-US" sz="1600" b="1" kern="1200" dirty="0">
            <a:solidFill>
              <a:schemeClr val="tx1"/>
            </a:solidFill>
            <a:cs typeface="B Nazanin" panose="00000400000000000000" pitchFamily="2" charset="-78"/>
          </a:endParaRPr>
        </a:p>
      </dsp:txBody>
      <dsp:txXfrm rot="-5400000">
        <a:off x="6352604" y="4388775"/>
        <a:ext cx="972288" cy="1117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381A7-E044-438C-86AA-9E49BDF8CF50}">
      <dsp:nvSpPr>
        <dsp:cNvPr id="0" name=""/>
        <dsp:cNvSpPr/>
      </dsp:nvSpPr>
      <dsp:spPr>
        <a:xfrm>
          <a:off x="1778" y="1379789"/>
          <a:ext cx="4323049" cy="952611"/>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0" kern="1200" smtClean="0">
              <a:effectLst>
                <a:outerShdw blurRad="38100" dist="38100" dir="2700000" algn="tl">
                  <a:srgbClr val="000000">
                    <a:alpha val="43137"/>
                  </a:srgbClr>
                </a:outerShdw>
              </a:effectLst>
              <a:cs typeface="+mj-cs"/>
            </a:rPr>
            <a:t>Why?</a:t>
          </a:r>
          <a:endParaRPr lang="en-US" sz="5400" b="0" kern="1200" dirty="0">
            <a:effectLst>
              <a:outerShdw blurRad="38100" dist="38100" dir="2700000" algn="tl">
                <a:srgbClr val="000000">
                  <a:alpha val="43137"/>
                </a:srgbClr>
              </a:outerShdw>
            </a:effectLst>
            <a:cs typeface="+mj-cs"/>
          </a:endParaRPr>
        </a:p>
      </dsp:txBody>
      <dsp:txXfrm>
        <a:off x="29679" y="1407690"/>
        <a:ext cx="4267247" cy="896809"/>
      </dsp:txXfrm>
    </dsp:sp>
    <dsp:sp modelId="{4A7CF064-61FA-42B5-87EE-B7521ADC064D}">
      <dsp:nvSpPr>
        <dsp:cNvPr id="0" name=""/>
        <dsp:cNvSpPr/>
      </dsp:nvSpPr>
      <dsp:spPr>
        <a:xfrm rot="20660927">
          <a:off x="4275635" y="1408175"/>
          <a:ext cx="2653415" cy="180000"/>
        </a:xfrm>
        <a:custGeom>
          <a:avLst/>
          <a:gdLst/>
          <a:ahLst/>
          <a:cxnLst/>
          <a:rect l="0" t="0" r="0" b="0"/>
          <a:pathLst>
            <a:path>
              <a:moveTo>
                <a:pt x="0" y="90000"/>
              </a:moveTo>
              <a:lnTo>
                <a:pt x="2653415" y="90000"/>
              </a:lnTo>
            </a:path>
          </a:pathLst>
        </a:custGeom>
        <a:noFill/>
        <a:ln w="12700" cap="flat" cmpd="sng" algn="ctr">
          <a:solidFill>
            <a:schemeClr val="dk2">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b="0" kern="1200">
            <a:solidFill>
              <a:schemeClr val="tx1"/>
            </a:solidFill>
            <a:effectLst>
              <a:outerShdw blurRad="38100" dist="38100" dir="2700000" algn="tl">
                <a:srgbClr val="000000">
                  <a:alpha val="43137"/>
                </a:srgbClr>
              </a:outerShdw>
            </a:effectLst>
            <a:cs typeface="+mj-cs"/>
          </a:endParaRPr>
        </a:p>
      </dsp:txBody>
      <dsp:txXfrm>
        <a:off x="4275635" y="1474847"/>
        <a:ext cx="2653415" cy="46656"/>
      </dsp:txXfrm>
    </dsp:sp>
    <dsp:sp modelId="{E998C3A8-623A-425D-9ECA-14EF6A05D613}">
      <dsp:nvSpPr>
        <dsp:cNvPr id="0" name=""/>
        <dsp:cNvSpPr/>
      </dsp:nvSpPr>
      <dsp:spPr>
        <a:xfrm>
          <a:off x="6879859" y="663949"/>
          <a:ext cx="4962382" cy="952611"/>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0" kern="1200" smtClean="0">
              <a:effectLst>
                <a:outerShdw blurRad="38100" dist="38100" dir="2700000" algn="tl">
                  <a:srgbClr val="000000">
                    <a:alpha val="43137"/>
                  </a:srgbClr>
                </a:outerShdw>
              </a:effectLst>
              <a:cs typeface="+mj-cs"/>
            </a:rPr>
            <a:t>Self Citation</a:t>
          </a:r>
          <a:endParaRPr lang="en-US" sz="5400" b="0" kern="1200" dirty="0">
            <a:effectLst>
              <a:outerShdw blurRad="38100" dist="38100" dir="2700000" algn="tl">
                <a:srgbClr val="000000">
                  <a:alpha val="43137"/>
                </a:srgbClr>
              </a:outerShdw>
            </a:effectLst>
            <a:cs typeface="+mj-cs"/>
          </a:endParaRPr>
        </a:p>
      </dsp:txBody>
      <dsp:txXfrm>
        <a:off x="6907760" y="691850"/>
        <a:ext cx="4906580" cy="896809"/>
      </dsp:txXfrm>
    </dsp:sp>
    <dsp:sp modelId="{EB4392F3-487A-4E55-8778-A5B034E88F4A}">
      <dsp:nvSpPr>
        <dsp:cNvPr id="0" name=""/>
        <dsp:cNvSpPr/>
      </dsp:nvSpPr>
      <dsp:spPr>
        <a:xfrm rot="939073">
          <a:off x="4275635" y="2124015"/>
          <a:ext cx="2653415" cy="180000"/>
        </a:xfrm>
        <a:custGeom>
          <a:avLst/>
          <a:gdLst/>
          <a:ahLst/>
          <a:cxnLst/>
          <a:rect l="0" t="0" r="0" b="0"/>
          <a:pathLst>
            <a:path>
              <a:moveTo>
                <a:pt x="0" y="90000"/>
              </a:moveTo>
              <a:lnTo>
                <a:pt x="2653415" y="90000"/>
              </a:lnTo>
            </a:path>
          </a:pathLst>
        </a:custGeom>
        <a:noFill/>
        <a:ln w="12700" cap="flat" cmpd="sng" algn="ctr">
          <a:solidFill>
            <a:schemeClr val="dk2">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b="0" kern="1200">
            <a:solidFill>
              <a:schemeClr val="tx1"/>
            </a:solidFill>
            <a:effectLst>
              <a:outerShdw blurRad="38100" dist="38100" dir="2700000" algn="tl">
                <a:srgbClr val="000000">
                  <a:alpha val="43137"/>
                </a:srgbClr>
              </a:outerShdw>
            </a:effectLst>
            <a:cs typeface="+mj-cs"/>
          </a:endParaRPr>
        </a:p>
      </dsp:txBody>
      <dsp:txXfrm>
        <a:off x="4275635" y="2190687"/>
        <a:ext cx="2653415" cy="46656"/>
      </dsp:txXfrm>
    </dsp:sp>
    <dsp:sp modelId="{D2A924C6-63FE-4F28-B785-DA02924E1963}">
      <dsp:nvSpPr>
        <dsp:cNvPr id="0" name=""/>
        <dsp:cNvSpPr/>
      </dsp:nvSpPr>
      <dsp:spPr>
        <a:xfrm>
          <a:off x="6879859" y="2095629"/>
          <a:ext cx="5005562" cy="952611"/>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0" kern="1200" smtClean="0">
              <a:effectLst>
                <a:outerShdw blurRad="38100" dist="38100" dir="2700000" algn="tl">
                  <a:srgbClr val="000000">
                    <a:alpha val="43137"/>
                  </a:srgbClr>
                </a:outerShdw>
              </a:effectLst>
              <a:cs typeface="+mj-cs"/>
            </a:rPr>
            <a:t>Citation Stacking</a:t>
          </a:r>
          <a:endParaRPr lang="en-US" sz="5400" b="0" kern="1200" dirty="0">
            <a:effectLst>
              <a:outerShdw blurRad="38100" dist="38100" dir="2700000" algn="tl">
                <a:srgbClr val="000000">
                  <a:alpha val="43137"/>
                </a:srgbClr>
              </a:outerShdw>
            </a:effectLst>
            <a:cs typeface="+mj-cs"/>
          </a:endParaRPr>
        </a:p>
      </dsp:txBody>
      <dsp:txXfrm>
        <a:off x="6907760" y="2123530"/>
        <a:ext cx="4949760" cy="89680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r>
              <a:rPr lang="ar-SA" smtClean="0"/>
              <a:t>04/03/2019</a:t>
            </a:r>
            <a:endParaRPr lang="ar-S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2623AED1-311C-4BDB-9F15-94E0EBACD7F8}" type="slidenum">
              <a:rPr lang="ar-SA" smtClean="0"/>
              <a:t>‹#›</a:t>
            </a:fld>
            <a:endParaRPr lang="ar-SA"/>
          </a:p>
        </p:txBody>
      </p:sp>
    </p:spTree>
    <p:extLst>
      <p:ext uri="{BB962C8B-B14F-4D97-AF65-F5344CB8AC3E}">
        <p14:creationId xmlns:p14="http://schemas.microsoft.com/office/powerpoint/2010/main" val="10450167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r>
              <a:rPr lang="ar-SA" smtClean="0"/>
              <a:t>04/03/2019</a:t>
            </a:r>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85B5472-5BAA-4532-A2E0-C82275A8B335}" type="slidenum">
              <a:rPr lang="ar-SA" smtClean="0"/>
              <a:t>‹#›</a:t>
            </a:fld>
            <a:endParaRPr lang="ar-SA"/>
          </a:p>
        </p:txBody>
      </p:sp>
    </p:spTree>
    <p:extLst>
      <p:ext uri="{BB962C8B-B14F-4D97-AF65-F5344CB8AC3E}">
        <p14:creationId xmlns:p14="http://schemas.microsoft.com/office/powerpoint/2010/main" val="3677517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r>
              <a:rPr lang="ar-SA" smtClean="0"/>
              <a:t>04/03/2019</a:t>
            </a:r>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307948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r>
              <a:rPr lang="ar-SA" smtClean="0"/>
              <a:t>04/03/2019</a:t>
            </a:r>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1720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r>
              <a:rPr lang="ar-SA" smtClean="0"/>
              <a:t>04/03/2019</a:t>
            </a:r>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354410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r>
              <a:rPr lang="ar-SA" smtClean="0"/>
              <a:t>04/03/2019</a:t>
            </a:r>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378718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ar-SA" smtClean="0"/>
              <a:t>04/03/2019</a:t>
            </a:r>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7198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r>
              <a:rPr lang="ar-SA" smtClean="0"/>
              <a:t>04/03/2019</a:t>
            </a:r>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194262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r>
              <a:rPr lang="ar-SA" smtClean="0"/>
              <a:t>04/03/2019</a:t>
            </a:r>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416758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r>
              <a:rPr lang="ar-SA" smtClean="0"/>
              <a:t>04/03/2019</a:t>
            </a:r>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184395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325235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ar-SA" smtClean="0"/>
              <a:t>04/03/2019</a:t>
            </a:r>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21638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ar-SA" smtClean="0"/>
              <a:t>04/03/2019</a:t>
            </a:r>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EB652B2-3F4D-4865-AAC8-13DC514DCEC8}" type="slidenum">
              <a:rPr lang="ar-SA" smtClean="0"/>
              <a:t>‹#›</a:t>
            </a:fld>
            <a:endParaRPr lang="ar-SA"/>
          </a:p>
        </p:txBody>
      </p:sp>
    </p:spTree>
    <p:extLst>
      <p:ext uri="{BB962C8B-B14F-4D97-AF65-F5344CB8AC3E}">
        <p14:creationId xmlns:p14="http://schemas.microsoft.com/office/powerpoint/2010/main" val="72597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ar-SA" smtClean="0"/>
              <a:t>04/03/2019</a:t>
            </a:r>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652B2-3F4D-4865-AAC8-13DC514DCEC8}" type="slidenum">
              <a:rPr lang="ar-SA" smtClean="0"/>
              <a:t>‹#›</a:t>
            </a:fld>
            <a:endParaRPr lang="ar-SA"/>
          </a:p>
        </p:txBody>
      </p:sp>
    </p:spTree>
    <p:extLst>
      <p:ext uri="{BB962C8B-B14F-4D97-AF65-F5344CB8AC3E}">
        <p14:creationId xmlns:p14="http://schemas.microsoft.com/office/powerpoint/2010/main" val="332931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hyperlink" Target="https://apps.webofknowledge.com/DaisyOneClickSearch.do?product=WOS&amp;search_mode=DaisyOneClickSearch&amp;colName=WOS&amp;SID=D6j4Z712kKeG8HuySYi&amp;author_name=Baghaee,%20HR&amp;dais_id=1304795&amp;excludeEventConfig=ExcludeIfFromFullRecPage"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apps.webofknowledge.com/DaisyOneClickSearch.do?product=WOS&amp;search_mode=DaisyOneClickSearch&amp;colName=WOS&amp;SID=D6j4Z712kKeG8HuySYi&amp;author_name=Talebi,%20HA&amp;dais_id=113402&amp;excludeEventConfig=ExcludeIfFromFullRecPage" TargetMode="External"/><Relationship Id="rId5" Type="http://schemas.openxmlformats.org/officeDocument/2006/relationships/hyperlink" Target="https://apps.webofknowledge.com/DaisyOneClickSearch.do?product=WOS&amp;search_mode=DaisyOneClickSearch&amp;colName=WOS&amp;SID=D6j4Z712kKeG8HuySYi&amp;author_name=Gharehpetan,%20GB&amp;dais_id=27478398&amp;excludeEventConfig=ExcludeIfFromFullRecPage" TargetMode="External"/><Relationship Id="rId4" Type="http://schemas.openxmlformats.org/officeDocument/2006/relationships/hyperlink" Target="https://apps.webofknowledge.com/DaisyOneClickSearch.do?product=WOS&amp;search_mode=DaisyOneClickSearch&amp;colName=WOS&amp;SID=D6j4Z712kKeG8HuySYi&amp;author_name=Mirsalim,%20M&amp;dais_id=348622&amp;excludeEventConfig=ExcludeIfFromFullRecPag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citefactor.org/" TargetMode="External"/><Relationship Id="rId2" Type="http://schemas.openxmlformats.org/officeDocument/2006/relationships/hyperlink" Target="http://globalimpactfactor.com/" TargetMode="Externa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37.jpg"/><Relationship Id="rId4" Type="http://schemas.openxmlformats.org/officeDocument/2006/relationships/hyperlink" Target="http://impactfactorservice.com/" TargetMode="Externa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samimnoor.ir/view/fa/ArticleView?itemId=36"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mailto:Arshadi@aut.ac.ir" TargetMode="External"/><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20526" cy="6857999"/>
          </a:xfrm>
        </p:spPr>
      </p:pic>
      <p:sp>
        <p:nvSpPr>
          <p:cNvPr id="5" name="Slide Number Placeholder 4"/>
          <p:cNvSpPr>
            <a:spLocks noGrp="1"/>
          </p:cNvSpPr>
          <p:nvPr>
            <p:ph type="sldNum" sz="quarter" idx="12"/>
          </p:nvPr>
        </p:nvSpPr>
        <p:spPr/>
        <p:txBody>
          <a:bodyPr/>
          <a:lstStyle/>
          <a:p>
            <a:fld id="{3EB652B2-3F4D-4865-AAC8-13DC514DCEC8}" type="slidenum">
              <a:rPr lang="ar-SA" smtClean="0">
                <a:solidFill>
                  <a:schemeClr val="bg1"/>
                </a:solidFill>
              </a:rPr>
              <a:t>1</a:t>
            </a:fld>
            <a:endParaRPr lang="ar-SA">
              <a:solidFill>
                <a:schemeClr val="bg1"/>
              </a:solidFill>
            </a:endParaRPr>
          </a:p>
        </p:txBody>
      </p:sp>
      <p:sp>
        <p:nvSpPr>
          <p:cNvPr id="7" name="Rectangle 6"/>
          <p:cNvSpPr/>
          <p:nvPr/>
        </p:nvSpPr>
        <p:spPr>
          <a:xfrm>
            <a:off x="0" y="858193"/>
            <a:ext cx="8410059" cy="646331"/>
          </a:xfrm>
          <a:prstGeom prst="rect">
            <a:avLst/>
          </a:prstGeom>
        </p:spPr>
        <p:txBody>
          <a:bodyPr wrap="square">
            <a:spAutoFit/>
          </a:bodyPr>
          <a:lstStyle/>
          <a:p>
            <a:pPr algn="ctr"/>
            <a:r>
              <a:rPr lang="fa-IR" sz="3600" b="1" dirty="0" smtClean="0">
                <a:solidFill>
                  <a:schemeClr val="accent2">
                    <a:lumMod val="60000"/>
                    <a:lumOff val="40000"/>
                  </a:schemeClr>
                </a:solidFill>
                <a:latin typeface="Calibri" panose="020F0502020204030204" pitchFamily="34" charset="0"/>
                <a:ea typeface="Calibri" panose="020F0502020204030204" pitchFamily="34" charset="0"/>
                <a:cs typeface="B Nazanin" panose="00000400000000000000" pitchFamily="2" charset="-78"/>
              </a:rPr>
              <a:t>اعتبارسنجی نشریات علمی وشاخص‌های علم‌سنجی </a:t>
            </a:r>
            <a:endParaRPr lang="ar-SA" sz="3600" b="1" dirty="0">
              <a:solidFill>
                <a:schemeClr val="accent2">
                  <a:lumMod val="60000"/>
                  <a:lumOff val="40000"/>
                </a:schemeClr>
              </a:solidFill>
            </a:endParaRPr>
          </a:p>
        </p:txBody>
      </p:sp>
      <p:sp>
        <p:nvSpPr>
          <p:cNvPr id="8" name="Rectangle 7"/>
          <p:cNvSpPr/>
          <p:nvPr/>
        </p:nvSpPr>
        <p:spPr>
          <a:xfrm>
            <a:off x="0" y="2548881"/>
            <a:ext cx="7427495" cy="245984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lnSpc>
                <a:spcPct val="107000"/>
              </a:lnSpc>
              <a:spcAft>
                <a:spcPts val="800"/>
              </a:spcAft>
            </a:pPr>
            <a:r>
              <a:rPr lang="fa-IR" b="1" dirty="0">
                <a:solidFill>
                  <a:schemeClr val="tx1"/>
                </a:solidFill>
                <a:latin typeface="Calibri" panose="020F0502020204030204" pitchFamily="34" charset="0"/>
                <a:ea typeface="Calibri" panose="020F0502020204030204" pitchFamily="34" charset="0"/>
                <a:cs typeface="B Nazanin" panose="00000400000000000000" pitchFamily="2" charset="-78"/>
              </a:rPr>
              <a:t>مدرس: </a:t>
            </a:r>
            <a:endParaRPr lang="fa-IR" b="1" dirty="0" smtClean="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fa-IR"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هما </a:t>
            </a:r>
            <a:r>
              <a:rPr lang="fa-IR" b="1" dirty="0">
                <a:solidFill>
                  <a:schemeClr val="tx1"/>
                </a:solidFill>
                <a:latin typeface="Calibri" panose="020F0502020204030204" pitchFamily="34" charset="0"/>
                <a:ea typeface="Calibri" panose="020F0502020204030204" pitchFamily="34" charset="0"/>
                <a:cs typeface="B Nazanin" panose="00000400000000000000" pitchFamily="2" charset="-78"/>
              </a:rPr>
              <a:t>ارشدی، کارشناسی ارشد </a:t>
            </a:r>
            <a:r>
              <a:rPr lang="fa-IR"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مدیریت اطلاعات دانشگاه شهید بهشتی و</a:t>
            </a:r>
          </a:p>
          <a:p>
            <a:pPr algn="ctr" rtl="1">
              <a:lnSpc>
                <a:spcPct val="107000"/>
              </a:lnSpc>
              <a:spcAft>
                <a:spcPts val="800"/>
              </a:spcAft>
            </a:pPr>
            <a:r>
              <a:rPr lang="fa-IR"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fa-IR" b="1" dirty="0">
                <a:solidFill>
                  <a:schemeClr val="tx1"/>
                </a:solidFill>
                <a:latin typeface="Calibri" panose="020F0502020204030204" pitchFamily="34" charset="0"/>
                <a:ea typeface="Calibri" panose="020F0502020204030204" pitchFamily="34" charset="0"/>
                <a:cs typeface="B Nazanin" panose="00000400000000000000" pitchFamily="2" charset="-78"/>
              </a:rPr>
              <a:t>کارشناس پژوهشی </a:t>
            </a:r>
            <a:r>
              <a:rPr lang="fa-IR"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اداره کل امور پژوهشی دانشگاه امیرکبیر</a:t>
            </a:r>
          </a:p>
          <a:p>
            <a:pPr algn="ctr" rtl="1">
              <a:lnSpc>
                <a:spcPct val="107000"/>
              </a:lnSpc>
              <a:spcAft>
                <a:spcPts val="800"/>
              </a:spcAft>
            </a:pPr>
            <a:endParaRPr lang="fa-IR"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fa-IR"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مخاطبان: دانشجویان و اساتید دانشکده مهندسی صنایع دانشگاه امیرکبیر</a:t>
            </a:r>
            <a:endParaRPr lang="fa-IR"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fa-IR"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30 اردیبهشت 1398</a:t>
            </a:r>
            <a:endParaRPr lang="en-US"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327" y="-15876"/>
            <a:ext cx="1638945" cy="2074461"/>
          </a:xfrm>
          <a:prstGeom prst="rect">
            <a:avLst/>
          </a:prstGeom>
          <a:ln>
            <a:noFill/>
          </a:ln>
          <a:effectLst>
            <a:softEdge rad="112500"/>
          </a:effectLst>
        </p:spPr>
      </p:pic>
      <p:sp>
        <p:nvSpPr>
          <p:cNvPr id="11" name="Slide Number Placeholder 2"/>
          <p:cNvSpPr txBox="1">
            <a:spLocks/>
          </p:cNvSpPr>
          <p:nvPr/>
        </p:nvSpPr>
        <p:spPr>
          <a:xfrm>
            <a:off x="8763000" y="6508750"/>
            <a:ext cx="2743200" cy="365125"/>
          </a:xfrm>
          <a:prstGeom prst="rect">
            <a:avLst/>
          </a:prstGeom>
        </p:spPr>
        <p:txBody>
          <a:bodyPr vert="horz" lIns="91440" tIns="45720" rIns="91440" bIns="45720" rtlCol="0" anchor="ctr"/>
          <a:lstStyle>
            <a:defPPr>
              <a:defRPr lang="ar-SA"/>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B652B2-3F4D-4865-AAC8-13DC514DCEC8}" type="slidenum">
              <a:rPr lang="ar-SA" smtClean="0">
                <a:solidFill>
                  <a:schemeClr val="bg1"/>
                </a:solidFill>
              </a:rPr>
              <a:pPr/>
              <a:t>1</a:t>
            </a:fld>
            <a:endParaRPr lang="ar-SA">
              <a:solidFill>
                <a:schemeClr val="bg1"/>
              </a:solidFill>
            </a:endParaRPr>
          </a:p>
        </p:txBody>
      </p:sp>
    </p:spTree>
    <p:extLst>
      <p:ext uri="{BB962C8B-B14F-4D97-AF65-F5344CB8AC3E}">
        <p14:creationId xmlns:p14="http://schemas.microsoft.com/office/powerpoint/2010/main" val="2603267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Slide Number Placeholder 2"/>
          <p:cNvSpPr>
            <a:spLocks noGrp="1"/>
          </p:cNvSpPr>
          <p:nvPr>
            <p:ph type="sldNum" sz="quarter" idx="12"/>
          </p:nvPr>
        </p:nvSpPr>
        <p:spPr/>
        <p:txBody>
          <a:bodyPr/>
          <a:lstStyle/>
          <a:p>
            <a:fld id="{3EB652B2-3F4D-4865-AAC8-13DC514DCEC8}" type="slidenum">
              <a:rPr lang="ar-SA" smtClean="0"/>
              <a:t>10</a:t>
            </a:fld>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5" y="1000790"/>
            <a:ext cx="10654281" cy="5127220"/>
          </a:xfrm>
          <a:prstGeom prst="rect">
            <a:avLst/>
          </a:prstGeom>
        </p:spPr>
      </p:pic>
      <p:sp>
        <p:nvSpPr>
          <p:cNvPr id="5" name="Rectangle 4"/>
          <p:cNvSpPr/>
          <p:nvPr/>
        </p:nvSpPr>
        <p:spPr>
          <a:xfrm>
            <a:off x="1446663" y="403119"/>
            <a:ext cx="8079474" cy="369332"/>
          </a:xfrm>
          <a:prstGeom prst="rect">
            <a:avLst/>
          </a:prstGeom>
        </p:spPr>
        <p:txBody>
          <a:bodyPr wrap="square">
            <a:spAutoFit/>
          </a:bodyPr>
          <a:lstStyle/>
          <a:p>
            <a:pPr algn="r" rtl="1">
              <a:defRPr/>
            </a:pPr>
            <a:r>
              <a:rPr lang="fa-IR" b="1" dirty="0" smtClean="0">
                <a:cs typeface="B Nazanin" panose="00000400000000000000" pitchFamily="2" charset="-78"/>
              </a:rPr>
              <a:t>تولیدات علمی  دانشگاه در هسته وب علوم (</a:t>
            </a:r>
            <a:r>
              <a:rPr lang="en-US" b="1" dirty="0" smtClean="0">
                <a:cs typeface="B Nazanin" panose="00000400000000000000" pitchFamily="2" charset="-78"/>
              </a:rPr>
              <a:t>WOS Core Collection</a:t>
            </a:r>
            <a:r>
              <a:rPr lang="fa-IR" b="1" dirty="0" smtClean="0">
                <a:cs typeface="B Nazanin" panose="00000400000000000000" pitchFamily="2" charset="-78"/>
              </a:rPr>
              <a:t>)  به تفکیک طبقه بندی </a:t>
            </a:r>
            <a:r>
              <a:rPr lang="en-US" b="1" dirty="0" smtClean="0">
                <a:cs typeface="B Nazanin" panose="00000400000000000000" pitchFamily="2" charset="-78"/>
              </a:rPr>
              <a:t>WOS</a:t>
            </a:r>
            <a:endParaRPr lang="fa-IR" dirty="0" smtClean="0">
              <a:cs typeface="B Nazanin" panose="00000400000000000000" pitchFamily="2" charset="-78"/>
            </a:endParaRPr>
          </a:p>
        </p:txBody>
      </p:sp>
    </p:spTree>
    <p:extLst>
      <p:ext uri="{BB962C8B-B14F-4D97-AF65-F5344CB8AC3E}">
        <p14:creationId xmlns:p14="http://schemas.microsoft.com/office/powerpoint/2010/main" val="1395832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87" y="98915"/>
            <a:ext cx="10718042" cy="142960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015" y="1345958"/>
            <a:ext cx="9422520" cy="4708532"/>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3EB652B2-3F4D-4865-AAC8-13DC514DCEC8}" type="slidenum">
              <a:rPr lang="ar-SA" smtClean="0"/>
              <a:t>11</a:t>
            </a:fld>
            <a:endParaRPr lang="ar-SA"/>
          </a:p>
        </p:txBody>
      </p:sp>
      <p:sp>
        <p:nvSpPr>
          <p:cNvPr id="6" name="Date Placeholder 5"/>
          <p:cNvSpPr>
            <a:spLocks noGrp="1"/>
          </p:cNvSpPr>
          <p:nvPr>
            <p:ph type="dt" sz="half" idx="10"/>
          </p:nvPr>
        </p:nvSpPr>
        <p:spPr/>
        <p:txBody>
          <a:bodyPr/>
          <a:lstStyle/>
          <a:p>
            <a:r>
              <a:rPr lang="ar-SA" smtClean="0"/>
              <a:t>04/03/2019</a:t>
            </a:r>
            <a:endParaRPr lang="ar-SA"/>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063387" cy="1345959"/>
          </a:xfrm>
          <a:prstGeom prst="rect">
            <a:avLst/>
          </a:prstGeom>
        </p:spPr>
      </p:pic>
    </p:spTree>
    <p:extLst>
      <p:ext uri="{BB962C8B-B14F-4D97-AF65-F5344CB8AC3E}">
        <p14:creationId xmlns:p14="http://schemas.microsoft.com/office/powerpoint/2010/main" val="3184896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88" y="106771"/>
            <a:ext cx="11009524" cy="564356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063388" y="6048573"/>
            <a:ext cx="11009524" cy="307777"/>
          </a:xfrm>
          <a:prstGeom prst="rect">
            <a:avLst/>
          </a:prstGeom>
        </p:spPr>
        <p:txBody>
          <a:bodyPr wrap="square">
            <a:spAutoFit/>
          </a:bodyPr>
          <a:lstStyle/>
          <a:p>
            <a:r>
              <a:rPr lang="en-US" sz="1400" i="1" dirty="0"/>
              <a:t>The formula for </a:t>
            </a:r>
            <a:r>
              <a:rPr lang="en-US" sz="1400" i="1" dirty="0" smtClean="0"/>
              <a:t>JIF. </a:t>
            </a:r>
            <a:r>
              <a:rPr lang="en-US" sz="1400" dirty="0" smtClean="0">
                <a:solidFill>
                  <a:srgbClr val="222222"/>
                </a:solidFill>
                <a:latin typeface="Arial" panose="020B0604020202020204" pitchFamily="34" charset="0"/>
              </a:rPr>
              <a:t>Retrieved </a:t>
            </a:r>
            <a:r>
              <a:rPr lang="en-US" sz="1400" dirty="0">
                <a:solidFill>
                  <a:srgbClr val="222222"/>
                </a:solidFill>
                <a:latin typeface="Arial" panose="020B0604020202020204" pitchFamily="34" charset="0"/>
              </a:rPr>
              <a:t>06:59, October 24, 2017 from </a:t>
            </a:r>
            <a:r>
              <a:rPr lang="en-US" sz="1400" dirty="0">
                <a:solidFill>
                  <a:srgbClr val="663366"/>
                </a:solidFill>
                <a:latin typeface="Arial" panose="020B0604020202020204" pitchFamily="34" charset="0"/>
              </a:rPr>
              <a:t> http://stateofinnovation.com/the-many-flavors-of-the-journal-impact-factor</a:t>
            </a:r>
            <a:endParaRPr lang="en-US" sz="1400" dirty="0"/>
          </a:p>
        </p:txBody>
      </p:sp>
      <p:sp>
        <p:nvSpPr>
          <p:cNvPr id="4" name="Slide Number Placeholder 3"/>
          <p:cNvSpPr>
            <a:spLocks noGrp="1"/>
          </p:cNvSpPr>
          <p:nvPr>
            <p:ph type="sldNum" sz="quarter" idx="12"/>
          </p:nvPr>
        </p:nvSpPr>
        <p:spPr/>
        <p:txBody>
          <a:bodyPr/>
          <a:lstStyle/>
          <a:p>
            <a:fld id="{3EB652B2-3F4D-4865-AAC8-13DC514DCEC8}" type="slidenum">
              <a:rPr lang="ar-SA" smtClean="0"/>
              <a:t>12</a:t>
            </a:fld>
            <a:endParaRPr lang="ar-SA"/>
          </a:p>
        </p:txBody>
      </p:sp>
      <p:sp>
        <p:nvSpPr>
          <p:cNvPr id="6" name="Date Placeholder 5"/>
          <p:cNvSpPr>
            <a:spLocks noGrp="1"/>
          </p:cNvSpPr>
          <p:nvPr>
            <p:ph type="dt" sz="half" idx="10"/>
          </p:nvPr>
        </p:nvSpPr>
        <p:spPr/>
        <p:txBody>
          <a:bodyPr/>
          <a:lstStyle/>
          <a:p>
            <a:r>
              <a:rPr lang="ar-SA" smtClean="0"/>
              <a:t>04/03/2019</a:t>
            </a:r>
            <a:endParaRPr lang="ar-SA"/>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1784010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882" y="928046"/>
            <a:ext cx="10605081" cy="4910593"/>
          </a:xfrm>
          <a:prstGeom prst="rect">
            <a:avLst/>
          </a:prstGeom>
        </p:spPr>
      </p:pic>
      <p:sp>
        <p:nvSpPr>
          <p:cNvPr id="2" name="Slide Number Placeholder 1"/>
          <p:cNvSpPr>
            <a:spLocks noGrp="1"/>
          </p:cNvSpPr>
          <p:nvPr>
            <p:ph type="sldNum" sz="quarter" idx="12"/>
          </p:nvPr>
        </p:nvSpPr>
        <p:spPr/>
        <p:txBody>
          <a:bodyPr/>
          <a:lstStyle/>
          <a:p>
            <a:fld id="{3EB652B2-3F4D-4865-AAC8-13DC514DCEC8}" type="slidenum">
              <a:rPr lang="ar-SA" smtClean="0"/>
              <a:t>13</a:t>
            </a:fld>
            <a:endParaRPr lang="ar-SA"/>
          </a:p>
        </p:txBody>
      </p:sp>
      <p:sp>
        <p:nvSpPr>
          <p:cNvPr id="5" name="Date Placeholder 4"/>
          <p:cNvSpPr>
            <a:spLocks noGrp="1"/>
          </p:cNvSpPr>
          <p:nvPr>
            <p:ph type="dt" sz="half" idx="10"/>
          </p:nvPr>
        </p:nvSpPr>
        <p:spPr/>
        <p:txBody>
          <a:bodyPr/>
          <a:lstStyle/>
          <a:p>
            <a:r>
              <a:rPr lang="ar-SA" smtClean="0"/>
              <a:t>04/03/2019</a:t>
            </a:r>
            <a:endParaRPr lang="ar-SA"/>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063387" cy="1345959"/>
          </a:xfrm>
          <a:prstGeom prst="rect">
            <a:avLst/>
          </a:prstGeom>
        </p:spPr>
      </p:pic>
    </p:spTree>
    <p:extLst>
      <p:ext uri="{BB962C8B-B14F-4D97-AF65-F5344CB8AC3E}">
        <p14:creationId xmlns:p14="http://schemas.microsoft.com/office/powerpoint/2010/main" val="2854175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129" y="125314"/>
            <a:ext cx="6849543" cy="419270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936" y="2453679"/>
            <a:ext cx="3772426" cy="4267796"/>
          </a:xfrm>
          <a:prstGeom prst="rect">
            <a:avLst/>
          </a:prstGeom>
        </p:spPr>
      </p:pic>
      <p:sp>
        <p:nvSpPr>
          <p:cNvPr id="2" name="Slide Number Placeholder 1"/>
          <p:cNvSpPr>
            <a:spLocks noGrp="1"/>
          </p:cNvSpPr>
          <p:nvPr>
            <p:ph type="sldNum" sz="quarter" idx="12"/>
          </p:nvPr>
        </p:nvSpPr>
        <p:spPr/>
        <p:txBody>
          <a:bodyPr/>
          <a:lstStyle/>
          <a:p>
            <a:fld id="{3EB652B2-3F4D-4865-AAC8-13DC514DCEC8}" type="slidenum">
              <a:rPr lang="ar-SA" smtClean="0"/>
              <a:t>14</a:t>
            </a:fld>
            <a:endParaRPr lang="ar-SA"/>
          </a:p>
        </p:txBody>
      </p:sp>
      <p:sp>
        <p:nvSpPr>
          <p:cNvPr id="4" name="Date Placeholder 3"/>
          <p:cNvSpPr>
            <a:spLocks noGrp="1"/>
          </p:cNvSpPr>
          <p:nvPr>
            <p:ph type="dt" sz="half" idx="10"/>
          </p:nvPr>
        </p:nvSpPr>
        <p:spPr/>
        <p:txBody>
          <a:bodyPr/>
          <a:lstStyle/>
          <a:p>
            <a:r>
              <a:rPr lang="ar-SA" smtClean="0"/>
              <a:t>04/03/2019</a:t>
            </a:r>
            <a:endParaRPr lang="ar-SA"/>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063387" cy="1345959"/>
          </a:xfrm>
          <a:prstGeom prst="rect">
            <a:avLst/>
          </a:prstGeom>
        </p:spPr>
      </p:pic>
    </p:spTree>
    <p:extLst>
      <p:ext uri="{BB962C8B-B14F-4D97-AF65-F5344CB8AC3E}">
        <p14:creationId xmlns:p14="http://schemas.microsoft.com/office/powerpoint/2010/main" val="18840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Slide Number Placeholder 2"/>
          <p:cNvSpPr>
            <a:spLocks noGrp="1"/>
          </p:cNvSpPr>
          <p:nvPr>
            <p:ph type="sldNum" sz="quarter" idx="12"/>
          </p:nvPr>
        </p:nvSpPr>
        <p:spPr/>
        <p:txBody>
          <a:bodyPr/>
          <a:lstStyle/>
          <a:p>
            <a:fld id="{3EB652B2-3F4D-4865-AAC8-13DC514DCEC8}" type="slidenum">
              <a:rPr lang="ar-SA" smtClean="0"/>
              <a:t>15</a:t>
            </a:fld>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07" y="646049"/>
            <a:ext cx="5011514" cy="535155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677469" y="1567502"/>
            <a:ext cx="6126708" cy="1754326"/>
          </a:xfrm>
          <a:prstGeom prst="rect">
            <a:avLst/>
          </a:prstGeom>
        </p:spPr>
        <p:txBody>
          <a:bodyPr wrap="square">
            <a:spAutoFit/>
          </a:bodyPr>
          <a:lstStyle/>
          <a:p>
            <a:r>
              <a:rPr lang="en-US" dirty="0"/>
              <a:t>Nonlinear Load Sharing and Voltage Compensation of </a:t>
            </a:r>
            <a:r>
              <a:rPr lang="en-US" dirty="0" err="1"/>
              <a:t>Microgrids</a:t>
            </a:r>
            <a:r>
              <a:rPr lang="en-US" dirty="0"/>
              <a:t> Based on Harmonic Power-Flow Calculations Using Radial Basis Function Neural Networks </a:t>
            </a:r>
          </a:p>
          <a:p>
            <a:r>
              <a:rPr lang="en-US" dirty="0" err="1"/>
              <a:t>By:</a:t>
            </a:r>
            <a:r>
              <a:rPr lang="en-US" dirty="0" err="1">
                <a:hlinkClick r:id="rId3" tooltip="Find more records by this author"/>
              </a:rPr>
              <a:t>Baghaee</a:t>
            </a:r>
            <a:r>
              <a:rPr lang="en-US" dirty="0">
                <a:hlinkClick r:id="rId3" tooltip="Find more records by this author"/>
              </a:rPr>
              <a:t>, HR</a:t>
            </a:r>
            <a:r>
              <a:rPr lang="en-US" dirty="0"/>
              <a:t> (</a:t>
            </a:r>
            <a:r>
              <a:rPr lang="en-US" dirty="0" err="1"/>
              <a:t>Baghaee</a:t>
            </a:r>
            <a:r>
              <a:rPr lang="en-US" dirty="0"/>
              <a:t>, Hamid Reza)</a:t>
            </a:r>
            <a:r>
              <a:rPr lang="en-US" b="1" baseline="30000" dirty="0"/>
              <a:t>[ 1 ] </a:t>
            </a:r>
            <a:r>
              <a:rPr lang="en-US" dirty="0"/>
              <a:t>; </a:t>
            </a:r>
            <a:r>
              <a:rPr lang="en-US" dirty="0" err="1">
                <a:hlinkClick r:id="rId4" tooltip="Find more records by this author"/>
              </a:rPr>
              <a:t>Mirsalim</a:t>
            </a:r>
            <a:r>
              <a:rPr lang="en-US" dirty="0">
                <a:hlinkClick r:id="rId4" tooltip="Find more records by this author"/>
              </a:rPr>
              <a:t>, M</a:t>
            </a:r>
            <a:r>
              <a:rPr lang="en-US" dirty="0"/>
              <a:t> (</a:t>
            </a:r>
            <a:r>
              <a:rPr lang="en-US" dirty="0" err="1"/>
              <a:t>Mirsalim</a:t>
            </a:r>
            <a:r>
              <a:rPr lang="en-US" dirty="0"/>
              <a:t>, </a:t>
            </a:r>
            <a:r>
              <a:rPr lang="en-US" dirty="0" err="1"/>
              <a:t>Mojtaba</a:t>
            </a:r>
            <a:r>
              <a:rPr lang="en-US" dirty="0"/>
              <a:t>)</a:t>
            </a:r>
            <a:r>
              <a:rPr lang="en-US" b="1" baseline="30000" dirty="0"/>
              <a:t>[ 1 ] </a:t>
            </a:r>
            <a:r>
              <a:rPr lang="en-US" dirty="0"/>
              <a:t>; </a:t>
            </a:r>
            <a:r>
              <a:rPr lang="en-US" dirty="0" err="1">
                <a:hlinkClick r:id="rId5" tooltip="Find more records by this author"/>
              </a:rPr>
              <a:t>Gharehpetan</a:t>
            </a:r>
            <a:r>
              <a:rPr lang="en-US" dirty="0">
                <a:hlinkClick r:id="rId5" tooltip="Find more records by this author"/>
              </a:rPr>
              <a:t>, GB</a:t>
            </a:r>
            <a:r>
              <a:rPr lang="en-US" dirty="0"/>
              <a:t> (</a:t>
            </a:r>
            <a:r>
              <a:rPr lang="en-US" dirty="0" err="1"/>
              <a:t>Gharehpetan</a:t>
            </a:r>
            <a:r>
              <a:rPr lang="en-US" dirty="0"/>
              <a:t>, </a:t>
            </a:r>
            <a:r>
              <a:rPr lang="en-US" dirty="0" err="1"/>
              <a:t>Gevork</a:t>
            </a:r>
            <a:r>
              <a:rPr lang="en-US" dirty="0"/>
              <a:t> B.)</a:t>
            </a:r>
            <a:r>
              <a:rPr lang="en-US" b="1" baseline="30000" dirty="0"/>
              <a:t>[ 1 ] </a:t>
            </a:r>
            <a:r>
              <a:rPr lang="en-US" dirty="0"/>
              <a:t>; </a:t>
            </a:r>
            <a:r>
              <a:rPr lang="en-US" dirty="0" err="1">
                <a:hlinkClick r:id="rId6" tooltip="Find more records by this author"/>
              </a:rPr>
              <a:t>Talebi</a:t>
            </a:r>
            <a:r>
              <a:rPr lang="en-US" dirty="0">
                <a:hlinkClick r:id="rId6" tooltip="Find more records by this author"/>
              </a:rPr>
              <a:t>, HA</a:t>
            </a:r>
            <a:r>
              <a:rPr lang="en-US" dirty="0"/>
              <a:t> (</a:t>
            </a:r>
            <a:r>
              <a:rPr lang="en-US" dirty="0" err="1"/>
              <a:t>Talebi</a:t>
            </a:r>
            <a:r>
              <a:rPr lang="en-US" dirty="0"/>
              <a:t>, </a:t>
            </a:r>
            <a:r>
              <a:rPr lang="en-US" dirty="0" err="1"/>
              <a:t>Heidar</a:t>
            </a:r>
            <a:r>
              <a:rPr lang="en-US" dirty="0"/>
              <a:t> Ali)</a:t>
            </a:r>
            <a:r>
              <a:rPr lang="en-US" b="1" baseline="30000" dirty="0"/>
              <a:t>[ 1 ] </a:t>
            </a:r>
            <a:endParaRPr lang="en-US" dirty="0"/>
          </a:p>
        </p:txBody>
      </p:sp>
      <p:sp>
        <p:nvSpPr>
          <p:cNvPr id="7" name="TextBox 6"/>
          <p:cNvSpPr txBox="1"/>
          <p:nvPr/>
        </p:nvSpPr>
        <p:spPr>
          <a:xfrm>
            <a:off x="6646461" y="122830"/>
            <a:ext cx="1964140" cy="523220"/>
          </a:xfrm>
          <a:prstGeom prst="rect">
            <a:avLst/>
          </a:prstGeom>
          <a:noFill/>
        </p:spPr>
        <p:txBody>
          <a:bodyPr wrap="square" rtlCol="1">
            <a:spAutoFit/>
          </a:bodyPr>
          <a:lstStyle/>
          <a:p>
            <a:r>
              <a:rPr lang="en-US" sz="2800" b="1" dirty="0" smtClean="0">
                <a:solidFill>
                  <a:srgbClr val="FF0000"/>
                </a:solidFill>
                <a:cs typeface="+mj-cs"/>
              </a:rPr>
              <a:t>Hot Paper</a:t>
            </a:r>
            <a:endParaRPr lang="ar-SA" sz="2800" b="1" dirty="0">
              <a:solidFill>
                <a:srgbClr val="FF0000"/>
              </a:solidFill>
              <a:cs typeface="+mj-cs"/>
            </a:endParaRPr>
          </a:p>
        </p:txBody>
      </p:sp>
    </p:spTree>
    <p:extLst>
      <p:ext uri="{BB962C8B-B14F-4D97-AF65-F5344CB8AC3E}">
        <p14:creationId xmlns:p14="http://schemas.microsoft.com/office/powerpoint/2010/main" val="120643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7833" y="2696992"/>
            <a:ext cx="8652681" cy="2308324"/>
          </a:xfrm>
          <a:prstGeom prst="rect">
            <a:avLst/>
          </a:prstGeom>
        </p:spPr>
        <p:txBody>
          <a:bodyPr wrap="square">
            <a:spAutoFit/>
          </a:bodyPr>
          <a:lstStyle/>
          <a:p>
            <a:pPr algn="r" rtl="1">
              <a:lnSpc>
                <a:spcPct val="150000"/>
              </a:lnSpc>
            </a:pPr>
            <a:r>
              <a:rPr lang="fa-IR" sz="2400" b="1" dirty="0">
                <a:cs typeface="B Nazanin" panose="00000400000000000000" pitchFamily="2" charset="-78"/>
              </a:rPr>
              <a:t>پایگاه اسکوپوس</a:t>
            </a:r>
            <a:r>
              <a:rPr lang="fa-IR" sz="2400" dirty="0">
                <a:cs typeface="B Nazanin" panose="00000400000000000000" pitchFamily="2" charset="-78"/>
              </a:rPr>
              <a:t> نیز همانند وب آو ساینس یک نمایه استنادی محسوب می شود که توسط انتشارات الزویر ارائه شده است در این پایگاه نیز مجلات، بر اساس شاخص‌های متعدد رتبه بندی می شوند و ضریب تاثیر و کیو مجلات در نظام رتبه بندی سایمگو  (</a:t>
            </a:r>
            <a:r>
              <a:rPr lang="en-US" sz="2400" dirty="0">
                <a:cs typeface="B Nazanin" panose="00000400000000000000" pitchFamily="2" charset="-78"/>
              </a:rPr>
              <a:t>SJR</a:t>
            </a:r>
            <a:r>
              <a:rPr lang="fa-IR" sz="2400" dirty="0">
                <a:cs typeface="B Nazanin" panose="00000400000000000000" pitchFamily="2" charset="-78"/>
              </a:rPr>
              <a:t>) ارائه </a:t>
            </a:r>
            <a:r>
              <a:rPr lang="fa-IR" sz="2400" dirty="0" smtClean="0">
                <a:cs typeface="B Nazanin" panose="00000400000000000000" pitchFamily="2" charset="-78"/>
              </a:rPr>
              <a:t>می‌گردد.</a:t>
            </a:r>
            <a:endParaRPr lang="en-US" sz="2400" dirty="0"/>
          </a:p>
        </p:txBody>
      </p:sp>
      <p:sp>
        <p:nvSpPr>
          <p:cNvPr id="2" name="Slide Number Placeholder 1"/>
          <p:cNvSpPr>
            <a:spLocks noGrp="1"/>
          </p:cNvSpPr>
          <p:nvPr>
            <p:ph type="sldNum" sz="quarter" idx="12"/>
          </p:nvPr>
        </p:nvSpPr>
        <p:spPr/>
        <p:txBody>
          <a:bodyPr/>
          <a:lstStyle/>
          <a:p>
            <a:fld id="{3EB652B2-3F4D-4865-AAC8-13DC514DCEC8}" type="slidenum">
              <a:rPr lang="ar-SA" smtClean="0"/>
              <a:t>16</a:t>
            </a:fld>
            <a:endParaRPr lang="ar-SA"/>
          </a:p>
        </p:txBody>
      </p:sp>
      <p:sp>
        <p:nvSpPr>
          <p:cNvPr id="5" name="Date Placeholder 4"/>
          <p:cNvSpPr>
            <a:spLocks noGrp="1"/>
          </p:cNvSpPr>
          <p:nvPr>
            <p:ph type="dt" sz="half" idx="10"/>
          </p:nvPr>
        </p:nvSpPr>
        <p:spPr/>
        <p:txBody>
          <a:bodyPr/>
          <a:lstStyle/>
          <a:p>
            <a:r>
              <a:rPr lang="ar-SA" smtClean="0"/>
              <a:t>04/03/2019</a:t>
            </a:r>
            <a:endParaRPr lang="ar-S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063387" cy="13459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115" y="167173"/>
            <a:ext cx="9940119" cy="1818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66518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380" y="168112"/>
            <a:ext cx="8449854" cy="4010585"/>
          </a:xfrm>
          <a:prstGeom prst="rect">
            <a:avLst/>
          </a:prstGeom>
          <a:ln>
            <a:solidFill>
              <a:schemeClr val="accent1">
                <a:lumMod val="60000"/>
                <a:lumOff val="40000"/>
              </a:schemeClr>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213" y="4314825"/>
            <a:ext cx="6751384" cy="2401997"/>
          </a:xfrm>
          <a:prstGeom prst="rect">
            <a:avLst/>
          </a:prstGeom>
          <a:ln>
            <a:solidFill>
              <a:schemeClr val="accent1">
                <a:lumMod val="60000"/>
                <a:lumOff val="40000"/>
              </a:schemeClr>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3EB652B2-3F4D-4865-AAC8-13DC514DCEC8}" type="slidenum">
              <a:rPr lang="ar-SA" smtClean="0"/>
              <a:t>17</a:t>
            </a:fld>
            <a:endParaRPr lang="ar-SA"/>
          </a:p>
        </p:txBody>
      </p:sp>
      <p:sp>
        <p:nvSpPr>
          <p:cNvPr id="6" name="Date Placeholder 5"/>
          <p:cNvSpPr>
            <a:spLocks noGrp="1"/>
          </p:cNvSpPr>
          <p:nvPr>
            <p:ph type="dt" sz="half" idx="10"/>
          </p:nvPr>
        </p:nvSpPr>
        <p:spPr/>
        <p:txBody>
          <a:bodyPr/>
          <a:lstStyle/>
          <a:p>
            <a:r>
              <a:rPr lang="ar-SA" smtClean="0"/>
              <a:t>04/03/2019</a:t>
            </a:r>
            <a:endParaRPr lang="ar-SA"/>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132764" cy="1433771"/>
          </a:xfrm>
          <a:prstGeom prst="rect">
            <a:avLst/>
          </a:prstGeom>
        </p:spPr>
      </p:pic>
    </p:spTree>
    <p:extLst>
      <p:ext uri="{BB962C8B-B14F-4D97-AF65-F5344CB8AC3E}">
        <p14:creationId xmlns:p14="http://schemas.microsoft.com/office/powerpoint/2010/main" val="3350708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9"/>
            <a:ext cx="4476466" cy="13244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6042"/>
            <a:ext cx="4038600" cy="11248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12935"/>
            <a:ext cx="4476466" cy="124176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 y="4951199"/>
            <a:ext cx="4038600" cy="1200434"/>
          </a:xfrm>
          <a:prstGeom prst="rect">
            <a:avLst/>
          </a:prstGeom>
        </p:spPr>
      </p:pic>
      <p:sp>
        <p:nvSpPr>
          <p:cNvPr id="8" name="Rectangle 7"/>
          <p:cNvSpPr/>
          <p:nvPr/>
        </p:nvSpPr>
        <p:spPr>
          <a:xfrm>
            <a:off x="5941325" y="174566"/>
            <a:ext cx="6096000" cy="923330"/>
          </a:xfrm>
          <a:prstGeom prst="rect">
            <a:avLst/>
          </a:prstGeom>
        </p:spPr>
        <p:txBody>
          <a:bodyPr>
            <a:spAutoFit/>
          </a:bodyPr>
          <a:lstStyle/>
          <a:p>
            <a:pPr rtl="1"/>
            <a:r>
              <a:rPr lang="en-US" dirty="0">
                <a:latin typeface="Times New Roman" panose="02020603050405020304" pitchFamily="18" charset="0"/>
                <a:cs typeface="Times New Roman" panose="02020603050405020304" pitchFamily="18" charset="0"/>
              </a:rPr>
              <a:t>Source Normalized Impact per Paper measures actual citation received relative to citations expected for the serial’s subject field.</a:t>
            </a:r>
          </a:p>
        </p:txBody>
      </p:sp>
      <p:sp>
        <p:nvSpPr>
          <p:cNvPr id="9" name="Rectangle 8"/>
          <p:cNvSpPr/>
          <p:nvPr/>
        </p:nvSpPr>
        <p:spPr>
          <a:xfrm>
            <a:off x="5941325" y="1745277"/>
            <a:ext cx="6096000" cy="646331"/>
          </a:xfrm>
          <a:prstGeom prst="rect">
            <a:avLst/>
          </a:prstGeom>
        </p:spPr>
        <p:txBody>
          <a:bodyPr>
            <a:spAutoFit/>
          </a:bodyPr>
          <a:lstStyle/>
          <a:p>
            <a:pPr rtl="1"/>
            <a:r>
              <a:rPr lang="en-US" dirty="0" err="1">
                <a:latin typeface="Univers"/>
                <a:ea typeface="Times New Roman" panose="02020603050405020304" pitchFamily="18" charset="0"/>
                <a:cs typeface="B Titr" panose="00000700000000000000" pitchFamily="2" charset="-78"/>
              </a:rPr>
              <a:t>CiteScore</a:t>
            </a:r>
            <a:r>
              <a:rPr lang="en-US" dirty="0">
                <a:latin typeface="Univers"/>
                <a:ea typeface="Times New Roman" panose="02020603050405020304" pitchFamily="18" charset="0"/>
                <a:cs typeface="B Titr" panose="00000700000000000000" pitchFamily="2" charset="-78"/>
              </a:rPr>
              <a:t> measures average citations received per document published in the serial</a:t>
            </a:r>
            <a:endParaRPr lang="en-US" sz="1600" dirty="0">
              <a:latin typeface="Univers"/>
              <a:ea typeface="Times New Roman" panose="02020603050405020304" pitchFamily="18" charset="0"/>
              <a:cs typeface="Yagut" panose="00000400000000000000" pitchFamily="2" charset="-78"/>
            </a:endParaRPr>
          </a:p>
        </p:txBody>
      </p:sp>
      <p:sp>
        <p:nvSpPr>
          <p:cNvPr id="10" name="Rectangle 9"/>
          <p:cNvSpPr/>
          <p:nvPr/>
        </p:nvSpPr>
        <p:spPr>
          <a:xfrm>
            <a:off x="5941325" y="3172150"/>
            <a:ext cx="6096000" cy="923330"/>
          </a:xfrm>
          <a:prstGeom prst="rect">
            <a:avLst/>
          </a:prstGeom>
        </p:spPr>
        <p:txBody>
          <a:bodyPr>
            <a:spAutoFit/>
          </a:bodyPr>
          <a:lstStyle/>
          <a:p>
            <a:pPr rtl="1"/>
            <a:r>
              <a:rPr lang="en-US" dirty="0" err="1">
                <a:latin typeface="Times New Roman" panose="02020603050405020304" pitchFamily="18" charset="0"/>
                <a:cs typeface="Times New Roman" panose="02020603050405020304" pitchFamily="18" charset="0"/>
              </a:rPr>
              <a:t>SCImago</a:t>
            </a:r>
            <a:r>
              <a:rPr lang="en-US" dirty="0">
                <a:latin typeface="Times New Roman" panose="02020603050405020304" pitchFamily="18" charset="0"/>
                <a:cs typeface="Times New Roman" panose="02020603050405020304" pitchFamily="18" charset="0"/>
              </a:rPr>
              <a:t> Journal Rank measures weighted citations received by the serial. Citation weighting depends on subject field and prestige (SJR) of the citing serial</a:t>
            </a:r>
          </a:p>
        </p:txBody>
      </p:sp>
      <p:sp>
        <p:nvSpPr>
          <p:cNvPr id="11" name="Rectangle 10"/>
          <p:cNvSpPr/>
          <p:nvPr/>
        </p:nvSpPr>
        <p:spPr>
          <a:xfrm>
            <a:off x="5941325" y="5153917"/>
            <a:ext cx="6096000" cy="1200329"/>
          </a:xfrm>
          <a:prstGeom prst="rect">
            <a:avLst/>
          </a:prstGeom>
        </p:spPr>
        <p:txBody>
          <a:bodyPr>
            <a:spAutoFit/>
          </a:bodyPr>
          <a:lstStyle/>
          <a:p>
            <a:r>
              <a:rPr lang="en-US" dirty="0">
                <a:solidFill>
                  <a:srgbClr val="333333"/>
                </a:solidFill>
                <a:latin typeface="Arial" panose="020B0604020202020204" pitchFamily="34" charset="0"/>
              </a:rPr>
              <a:t>Field-Weighted Citation Impact (FWCI) is the ratio of the total citations actually received by the denominator’s output, and the total citations that would be expected based on the average of the subject field.</a:t>
            </a:r>
            <a:endParaRPr lang="ar-SA" dirty="0"/>
          </a:p>
        </p:txBody>
      </p:sp>
      <p:sp>
        <p:nvSpPr>
          <p:cNvPr id="13" name="Rectangle 12"/>
          <p:cNvSpPr/>
          <p:nvPr/>
        </p:nvSpPr>
        <p:spPr>
          <a:xfrm>
            <a:off x="291821" y="6354246"/>
            <a:ext cx="1037463" cy="369332"/>
          </a:xfrm>
          <a:prstGeom prst="rect">
            <a:avLst/>
          </a:prstGeom>
        </p:spPr>
        <p:txBody>
          <a:bodyPr wrap="none">
            <a:spAutoFit/>
          </a:bodyPr>
          <a:lstStyle/>
          <a:p>
            <a:r>
              <a:rPr lang="en-US" dirty="0">
                <a:latin typeface="IRANSans"/>
                <a:cs typeface="B Nazanin" panose="00000400000000000000" pitchFamily="2" charset="-78"/>
              </a:rPr>
              <a:t>FWCI&gt;1</a:t>
            </a:r>
            <a:endParaRPr lang="ar-SA" dirty="0"/>
          </a:p>
        </p:txBody>
      </p:sp>
      <p:sp>
        <p:nvSpPr>
          <p:cNvPr id="14" name="Rectangle 13"/>
          <p:cNvSpPr/>
          <p:nvPr/>
        </p:nvSpPr>
        <p:spPr>
          <a:xfrm>
            <a:off x="2711121" y="6375931"/>
            <a:ext cx="1037463" cy="369332"/>
          </a:xfrm>
          <a:prstGeom prst="rect">
            <a:avLst/>
          </a:prstGeom>
        </p:spPr>
        <p:txBody>
          <a:bodyPr wrap="none">
            <a:spAutoFit/>
          </a:bodyPr>
          <a:lstStyle/>
          <a:p>
            <a:r>
              <a:rPr lang="en-US" dirty="0">
                <a:latin typeface="IRANSans"/>
                <a:cs typeface="B Nazanin" panose="00000400000000000000" pitchFamily="2" charset="-78"/>
              </a:rPr>
              <a:t>FWCI=1</a:t>
            </a:r>
            <a:endParaRPr lang="ar-SA" dirty="0"/>
          </a:p>
        </p:txBody>
      </p:sp>
      <p:sp>
        <p:nvSpPr>
          <p:cNvPr id="15" name="Rectangle 14"/>
          <p:cNvSpPr/>
          <p:nvPr/>
        </p:nvSpPr>
        <p:spPr>
          <a:xfrm>
            <a:off x="5130421" y="6354246"/>
            <a:ext cx="1037463" cy="369332"/>
          </a:xfrm>
          <a:prstGeom prst="rect">
            <a:avLst/>
          </a:prstGeom>
        </p:spPr>
        <p:txBody>
          <a:bodyPr wrap="none">
            <a:spAutoFit/>
          </a:bodyPr>
          <a:lstStyle/>
          <a:p>
            <a:r>
              <a:rPr lang="en-US" dirty="0">
                <a:latin typeface="IRANSans"/>
                <a:cs typeface="B Nazanin" panose="00000400000000000000" pitchFamily="2" charset="-78"/>
              </a:rPr>
              <a:t>FWCI&lt;1</a:t>
            </a:r>
            <a:endParaRPr lang="ar-SA" dirty="0"/>
          </a:p>
        </p:txBody>
      </p:sp>
    </p:spTree>
    <p:extLst>
      <p:ext uri="{BB962C8B-B14F-4D97-AF65-F5344CB8AC3E}">
        <p14:creationId xmlns:p14="http://schemas.microsoft.com/office/powerpoint/2010/main" val="3948779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41999720"/>
              </p:ext>
            </p:extLst>
          </p:nvPr>
        </p:nvGraphicFramePr>
        <p:xfrm>
          <a:off x="0" y="0"/>
          <a:ext cx="1195863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3EB652B2-3F4D-4865-AAC8-13DC514DCEC8}" type="slidenum">
              <a:rPr lang="ar-SA" smtClean="0"/>
              <a:t>19</a:t>
            </a:fld>
            <a:endParaRPr lang="ar-SA"/>
          </a:p>
        </p:txBody>
      </p:sp>
      <p:sp>
        <p:nvSpPr>
          <p:cNvPr id="5" name="Date Placeholder 4"/>
          <p:cNvSpPr>
            <a:spLocks noGrp="1"/>
          </p:cNvSpPr>
          <p:nvPr>
            <p:ph type="dt" sz="half" idx="10"/>
          </p:nvPr>
        </p:nvSpPr>
        <p:spPr/>
        <p:txBody>
          <a:bodyPr/>
          <a:lstStyle/>
          <a:p>
            <a:r>
              <a:rPr lang="ar-SA" smtClean="0"/>
              <a:t>04/03/2019</a:t>
            </a:r>
            <a:endParaRPr lang="ar-SA"/>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28613" y="0"/>
            <a:ext cx="1063387" cy="1345959"/>
          </a:xfrm>
          <a:prstGeom prst="rect">
            <a:avLst/>
          </a:prstGeom>
        </p:spPr>
      </p:pic>
    </p:spTree>
    <p:extLst>
      <p:ext uri="{BB962C8B-B14F-4D97-AF65-F5344CB8AC3E}">
        <p14:creationId xmlns:p14="http://schemas.microsoft.com/office/powerpoint/2010/main" val="4256816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70534130"/>
              </p:ext>
            </p:extLst>
          </p:nvPr>
        </p:nvGraphicFramePr>
        <p:xfrm>
          <a:off x="1" y="153515"/>
          <a:ext cx="11223009" cy="643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3EB652B2-3F4D-4865-AAC8-13DC514DCEC8}" type="slidenum">
              <a:rPr lang="ar-SA" smtClean="0"/>
              <a:t>2</a:t>
            </a:fld>
            <a:endParaRPr lang="ar-SA"/>
          </a:p>
        </p:txBody>
      </p:sp>
      <p:sp>
        <p:nvSpPr>
          <p:cNvPr id="7" name="Date Placeholder 6"/>
          <p:cNvSpPr>
            <a:spLocks noGrp="1"/>
          </p:cNvSpPr>
          <p:nvPr>
            <p:ph type="dt" sz="half" idx="10"/>
          </p:nvPr>
        </p:nvSpPr>
        <p:spPr/>
        <p:txBody>
          <a:bodyPr/>
          <a:lstStyle/>
          <a:p>
            <a:r>
              <a:rPr lang="ar-SA" smtClean="0"/>
              <a:t>04/03/2019</a:t>
            </a:r>
            <a:endParaRPr lang="ar-SA"/>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23010" y="25543"/>
            <a:ext cx="968990" cy="1226478"/>
          </a:xfrm>
          <a:prstGeom prst="rect">
            <a:avLst/>
          </a:prstGeom>
        </p:spPr>
      </p:pic>
    </p:spTree>
    <p:extLst>
      <p:ext uri="{BB962C8B-B14F-4D97-AF65-F5344CB8AC3E}">
        <p14:creationId xmlns:p14="http://schemas.microsoft.com/office/powerpoint/2010/main" val="205462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935" y="641445"/>
            <a:ext cx="8132507" cy="4913194"/>
          </a:xfrm>
          <a:prstGeom prst="rect">
            <a:avLst/>
          </a:prstGeom>
          <a:ln>
            <a:noFill/>
          </a:ln>
          <a:effectLst>
            <a:outerShdw blurRad="292100" dist="139700" dir="2700000" algn="tl" rotWithShape="0">
              <a:srgbClr val="333333">
                <a:alpha val="65000"/>
              </a:srgbClr>
            </a:outerShdw>
          </a:effectLst>
        </p:spPr>
      </p:pic>
      <p:sp>
        <p:nvSpPr>
          <p:cNvPr id="5" name="Vertical Scroll 4"/>
          <p:cNvSpPr/>
          <p:nvPr/>
        </p:nvSpPr>
        <p:spPr>
          <a:xfrm>
            <a:off x="9444251" y="641445"/>
            <a:ext cx="2483892" cy="5036024"/>
          </a:xfrm>
          <a:prstGeom prst="verticalScroll">
            <a:avLst/>
          </a:prstGeom>
        </p:spPr>
        <p:style>
          <a:lnRef idx="2">
            <a:schemeClr val="accent5"/>
          </a:lnRef>
          <a:fillRef idx="1">
            <a:schemeClr val="lt1"/>
          </a:fillRef>
          <a:effectRef idx="0">
            <a:schemeClr val="accent5"/>
          </a:effectRef>
          <a:fontRef idx="minor">
            <a:schemeClr val="dk1"/>
          </a:fontRef>
        </p:style>
        <p:txBody>
          <a:bodyPr vert="vert270" rtlCol="1" anchor="ctr"/>
          <a:lstStyle/>
          <a:p>
            <a:pPr algn="ctr" rtl="1"/>
            <a:r>
              <a:rPr lang="fa-IR" sz="2400" b="1" dirty="0" smtClean="0">
                <a:solidFill>
                  <a:schemeClr val="bg2">
                    <a:lumMod val="25000"/>
                  </a:schemeClr>
                </a:solidFill>
                <a:cs typeface="B Nazanin" panose="00000400000000000000" pitchFamily="2" charset="-78"/>
              </a:rPr>
              <a:t>مجلات پایگاه </a:t>
            </a:r>
            <a:r>
              <a:rPr lang="en-US" sz="2400" b="1" dirty="0" smtClean="0">
                <a:solidFill>
                  <a:schemeClr val="bg2">
                    <a:lumMod val="25000"/>
                  </a:schemeClr>
                </a:solidFill>
                <a:cs typeface="B Nazanin" panose="00000400000000000000" pitchFamily="2" charset="-78"/>
              </a:rPr>
              <a:t> WOS</a:t>
            </a:r>
            <a:r>
              <a:rPr lang="fa-IR" sz="2400" b="1" dirty="0" smtClean="0">
                <a:solidFill>
                  <a:schemeClr val="bg2">
                    <a:lumMod val="25000"/>
                  </a:schemeClr>
                </a:solidFill>
                <a:cs typeface="B Nazanin" panose="00000400000000000000" pitchFamily="2" charset="-78"/>
              </a:rPr>
              <a:t>به تفکیک کتگوری‌های مختلف</a:t>
            </a:r>
            <a:endParaRPr lang="ar-SA" sz="2400" b="1" dirty="0">
              <a:solidFill>
                <a:schemeClr val="bg2">
                  <a:lumMod val="25000"/>
                </a:schemeClr>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3EB652B2-3F4D-4865-AAC8-13DC514DCEC8}" type="slidenum">
              <a:rPr lang="ar-SA" smtClean="0"/>
              <a:t>20</a:t>
            </a:fld>
            <a:endParaRPr lang="ar-SA"/>
          </a:p>
        </p:txBody>
      </p:sp>
      <p:sp>
        <p:nvSpPr>
          <p:cNvPr id="6" name="Date Placeholder 5"/>
          <p:cNvSpPr>
            <a:spLocks noGrp="1"/>
          </p:cNvSpPr>
          <p:nvPr>
            <p:ph type="dt" sz="half" idx="10"/>
          </p:nvPr>
        </p:nvSpPr>
        <p:spPr/>
        <p:txBody>
          <a:bodyPr/>
          <a:lstStyle/>
          <a:p>
            <a:r>
              <a:rPr lang="ar-SA" smtClean="0"/>
              <a:t>04/03/2019</a:t>
            </a:r>
            <a:endParaRPr lang="ar-S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063387" cy="1345959"/>
          </a:xfrm>
          <a:prstGeom prst="rect">
            <a:avLst/>
          </a:prstGeom>
        </p:spPr>
      </p:pic>
    </p:spTree>
    <p:extLst>
      <p:ext uri="{BB962C8B-B14F-4D97-AF65-F5344CB8AC3E}">
        <p14:creationId xmlns:p14="http://schemas.microsoft.com/office/powerpoint/2010/main" val="2433293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9322606" y="508251"/>
            <a:ext cx="2869394" cy="5346638"/>
          </a:xfrm>
          <a:prstGeom prst="verticalScroll">
            <a:avLst/>
          </a:prstGeom>
        </p:spPr>
        <p:style>
          <a:lnRef idx="2">
            <a:schemeClr val="accent2"/>
          </a:lnRef>
          <a:fillRef idx="1">
            <a:schemeClr val="lt1"/>
          </a:fillRef>
          <a:effectRef idx="0">
            <a:schemeClr val="accent2"/>
          </a:effectRef>
          <a:fontRef idx="minor">
            <a:schemeClr val="dk1"/>
          </a:fontRef>
        </p:style>
        <p:txBody>
          <a:bodyPr vert="vert270" rtlCol="1" anchor="ctr"/>
          <a:lstStyle/>
          <a:p>
            <a:pPr algn="ctr" rtl="1"/>
            <a:r>
              <a:rPr lang="fa-IR" sz="2400" b="1" dirty="0" smtClean="0">
                <a:solidFill>
                  <a:schemeClr val="bg2">
                    <a:lumMod val="25000"/>
                  </a:schemeClr>
                </a:solidFill>
                <a:cs typeface="B Nazanin" panose="00000400000000000000" pitchFamily="2" charset="-78"/>
              </a:rPr>
              <a:t>مجلات پایگاه</a:t>
            </a:r>
            <a:r>
              <a:rPr lang="en-US" sz="2400" b="1" dirty="0" smtClean="0">
                <a:solidFill>
                  <a:schemeClr val="bg2">
                    <a:lumMod val="25000"/>
                  </a:schemeClr>
                </a:solidFill>
                <a:cs typeface="B Nazanin" panose="00000400000000000000" pitchFamily="2" charset="-78"/>
              </a:rPr>
              <a:t>Scopus </a:t>
            </a:r>
            <a:r>
              <a:rPr lang="fa-IR" sz="2400" b="1" dirty="0" smtClean="0">
                <a:solidFill>
                  <a:schemeClr val="bg2">
                    <a:lumMod val="25000"/>
                  </a:schemeClr>
                </a:solidFill>
                <a:cs typeface="B Nazanin" panose="00000400000000000000" pitchFamily="2" charset="-78"/>
              </a:rPr>
              <a:t> به تفکیک کتگوری‌های مختلف</a:t>
            </a:r>
            <a:endParaRPr lang="ar-SA" sz="2400" b="1" dirty="0">
              <a:solidFill>
                <a:schemeClr val="bg2">
                  <a:lumMod val="25000"/>
                </a:schemeClr>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955" y="665200"/>
            <a:ext cx="8324651" cy="503274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3EB652B2-3F4D-4865-AAC8-13DC514DCEC8}" type="slidenum">
              <a:rPr lang="ar-SA" smtClean="0"/>
              <a:t>21</a:t>
            </a:fld>
            <a:endParaRPr lang="ar-SA"/>
          </a:p>
        </p:txBody>
      </p:sp>
      <p:sp>
        <p:nvSpPr>
          <p:cNvPr id="6" name="Date Placeholder 5"/>
          <p:cNvSpPr>
            <a:spLocks noGrp="1"/>
          </p:cNvSpPr>
          <p:nvPr>
            <p:ph type="dt" sz="half" idx="10"/>
          </p:nvPr>
        </p:nvSpPr>
        <p:spPr/>
        <p:txBody>
          <a:bodyPr/>
          <a:lstStyle/>
          <a:p>
            <a:r>
              <a:rPr lang="ar-SA" smtClean="0"/>
              <a:t>04/03/2019</a:t>
            </a:r>
            <a:endParaRPr lang="ar-S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3181708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76035415"/>
              </p:ext>
            </p:extLst>
          </p:nvPr>
        </p:nvGraphicFramePr>
        <p:xfrm>
          <a:off x="0" y="259307"/>
          <a:ext cx="11596047" cy="327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rved Left Arrow 12"/>
          <p:cNvSpPr/>
          <p:nvPr/>
        </p:nvSpPr>
        <p:spPr>
          <a:xfrm rot="21365975">
            <a:off x="9826384" y="1934239"/>
            <a:ext cx="1173710" cy="2347414"/>
          </a:xfrm>
          <a:prstGeom prst="curvedLeftArrow">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ar-SA" b="1">
              <a:ln w="12700">
                <a:solidFill>
                  <a:schemeClr val="tx2">
                    <a:lumMod val="75000"/>
                  </a:schemeClr>
                </a:solidFill>
                <a:prstDash val="solid"/>
              </a:ln>
              <a:solidFill>
                <a:schemeClr val="tx1"/>
              </a:solidFill>
              <a:effectLst>
                <a:outerShdw dist="38100" dir="2640000" algn="bl" rotWithShape="0">
                  <a:schemeClr val="tx2">
                    <a:lumMod val="75000"/>
                  </a:schemeClr>
                </a:outerShdw>
              </a:effectLst>
            </a:endParaRPr>
          </a:p>
        </p:txBody>
      </p:sp>
      <p:sp>
        <p:nvSpPr>
          <p:cNvPr id="14" name="Curved Left Arrow 13"/>
          <p:cNvSpPr/>
          <p:nvPr/>
        </p:nvSpPr>
        <p:spPr>
          <a:xfrm rot="547137" flipH="1">
            <a:off x="697532" y="1815361"/>
            <a:ext cx="1045695" cy="2347414"/>
          </a:xfrm>
          <a:prstGeom prst="curvedLeftArrow">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ar-SA" b="1">
              <a:ln w="12700">
                <a:solidFill>
                  <a:schemeClr val="tx2">
                    <a:lumMod val="75000"/>
                  </a:schemeClr>
                </a:solidFill>
                <a:prstDash val="solid"/>
              </a:ln>
              <a:solidFill>
                <a:schemeClr val="tx1"/>
              </a:solidFill>
              <a:effectLst>
                <a:outerShdw dist="38100" dir="2640000" algn="bl" rotWithShape="0">
                  <a:schemeClr val="tx2">
                    <a:lumMod val="75000"/>
                  </a:schemeClr>
                </a:outerShdw>
              </a:effectLst>
            </a:endParaRPr>
          </a:p>
        </p:txBody>
      </p:sp>
      <p:sp>
        <p:nvSpPr>
          <p:cNvPr id="2" name="Slide Number Placeholder 1"/>
          <p:cNvSpPr>
            <a:spLocks noGrp="1"/>
          </p:cNvSpPr>
          <p:nvPr>
            <p:ph type="sldNum" sz="quarter" idx="12"/>
          </p:nvPr>
        </p:nvSpPr>
        <p:spPr/>
        <p:txBody>
          <a:bodyPr/>
          <a:lstStyle/>
          <a:p>
            <a:fld id="{3EB652B2-3F4D-4865-AAC8-13DC514DCEC8}" type="slidenum">
              <a:rPr lang="ar-SA" smtClean="0">
                <a:solidFill>
                  <a:schemeClr val="tx1"/>
                </a:solidFill>
              </a:rPr>
              <a:t>22</a:t>
            </a:fld>
            <a:endParaRPr lang="ar-SA">
              <a:solidFill>
                <a:schemeClr val="tx1"/>
              </a:solidFill>
            </a:endParaRPr>
          </a:p>
        </p:txBody>
      </p:sp>
      <p:sp>
        <p:nvSpPr>
          <p:cNvPr id="4" name="Date Placeholder 3"/>
          <p:cNvSpPr>
            <a:spLocks noGrp="1"/>
          </p:cNvSpPr>
          <p:nvPr>
            <p:ph type="dt" sz="half" idx="10"/>
          </p:nvPr>
        </p:nvSpPr>
        <p:spPr/>
        <p:txBody>
          <a:bodyPr/>
          <a:lstStyle/>
          <a:p>
            <a:r>
              <a:rPr lang="ar-SA" smtClean="0">
                <a:solidFill>
                  <a:schemeClr val="tx1"/>
                </a:solidFill>
              </a:rPr>
              <a:t>04/03/2019</a:t>
            </a:r>
            <a:endParaRPr lang="ar-SA">
              <a:solidFill>
                <a:schemeClr val="tx1"/>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
        <p:nvSpPr>
          <p:cNvPr id="3" name="Rectangle 2"/>
          <p:cNvSpPr/>
          <p:nvPr/>
        </p:nvSpPr>
        <p:spPr>
          <a:xfrm>
            <a:off x="6695779" y="4210450"/>
            <a:ext cx="2534652" cy="2125545"/>
          </a:xfrm>
          <a:prstGeom prst="rect">
            <a:avLst/>
          </a:prstGeom>
        </p:spPr>
        <p:style>
          <a:lnRef idx="2">
            <a:schemeClr val="accent4"/>
          </a:lnRef>
          <a:fillRef idx="1">
            <a:schemeClr val="lt1"/>
          </a:fillRef>
          <a:effectRef idx="0">
            <a:schemeClr val="accent4"/>
          </a:effectRef>
          <a:fontRef idx="minor">
            <a:schemeClr val="dk1"/>
          </a:fontRef>
        </p:style>
        <p:txBody>
          <a:bodyPr rtlCol="1" anchor="ctr"/>
          <a:lstStyle/>
          <a:p>
            <a:pPr algn="r" rtl="1"/>
            <a:r>
              <a:rPr lang="fa-IR" sz="2400" b="1" dirty="0" smtClean="0">
                <a:solidFill>
                  <a:schemeClr val="tx1"/>
                </a:solidFill>
                <a:cs typeface="B Nazanin" panose="00000400000000000000" pitchFamily="2" charset="-78"/>
              </a:rPr>
              <a:t>بیشترین </a:t>
            </a:r>
            <a:r>
              <a:rPr lang="en-US" sz="2400" b="1" dirty="0" smtClean="0">
                <a:solidFill>
                  <a:schemeClr val="tx1"/>
                </a:solidFill>
                <a:cs typeface="B Nazanin" panose="00000400000000000000" pitchFamily="2" charset="-78"/>
              </a:rPr>
              <a:t>IF</a:t>
            </a:r>
            <a:r>
              <a:rPr lang="fa-IR" sz="2400" b="1" dirty="0" smtClean="0">
                <a:solidFill>
                  <a:schemeClr val="tx1"/>
                </a:solidFill>
                <a:cs typeface="B Nazanin" panose="00000400000000000000" pitchFamily="2" charset="-78"/>
              </a:rPr>
              <a:t>: 5/43</a:t>
            </a:r>
          </a:p>
          <a:p>
            <a:pPr algn="r" rtl="1"/>
            <a:endParaRPr lang="fa-IR" sz="2400" b="1" dirty="0">
              <a:solidFill>
                <a:schemeClr val="tx1"/>
              </a:solidFill>
              <a:cs typeface="B Nazanin" panose="00000400000000000000" pitchFamily="2" charset="-78"/>
            </a:endParaRPr>
          </a:p>
          <a:p>
            <a:pPr algn="r" rtl="1"/>
            <a:r>
              <a:rPr lang="fa-IR" sz="2400" b="1" dirty="0" smtClean="0">
                <a:solidFill>
                  <a:schemeClr val="tx1"/>
                </a:solidFill>
                <a:cs typeface="B Nazanin" panose="00000400000000000000" pitchFamily="2" charset="-78"/>
              </a:rPr>
              <a:t>کمترین </a:t>
            </a:r>
            <a:r>
              <a:rPr lang="en-US" sz="2400" b="1" dirty="0" smtClean="0">
                <a:solidFill>
                  <a:schemeClr val="tx1"/>
                </a:solidFill>
                <a:cs typeface="B Nazanin" panose="00000400000000000000" pitchFamily="2" charset="-78"/>
              </a:rPr>
              <a:t> :IF</a:t>
            </a:r>
            <a:r>
              <a:rPr lang="fa-IR" sz="2400" b="1" dirty="0" smtClean="0">
                <a:solidFill>
                  <a:schemeClr val="tx1"/>
                </a:solidFill>
                <a:cs typeface="B Nazanin" panose="00000400000000000000" pitchFamily="2" charset="-78"/>
              </a:rPr>
              <a:t>0/1</a:t>
            </a:r>
            <a:endParaRPr lang="ar-SA" sz="2400" b="1" dirty="0">
              <a:solidFill>
                <a:schemeClr val="tx1"/>
              </a:solidFill>
              <a:cs typeface="B Nazanin" panose="00000400000000000000" pitchFamily="2" charset="-78"/>
            </a:endParaRPr>
          </a:p>
        </p:txBody>
      </p:sp>
      <p:sp>
        <p:nvSpPr>
          <p:cNvPr id="12" name="Rectangle 11"/>
          <p:cNvSpPr/>
          <p:nvPr/>
        </p:nvSpPr>
        <p:spPr>
          <a:xfrm>
            <a:off x="2598970" y="4210449"/>
            <a:ext cx="2550694" cy="2125545"/>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r" rtl="1"/>
            <a:r>
              <a:rPr lang="fa-IR" sz="2400" b="1" dirty="0" smtClean="0">
                <a:solidFill>
                  <a:schemeClr val="tx1"/>
                </a:solidFill>
                <a:cs typeface="B Nazanin" panose="00000400000000000000" pitchFamily="2" charset="-78"/>
              </a:rPr>
              <a:t>بیشترین </a:t>
            </a:r>
            <a:r>
              <a:rPr lang="en-US" sz="2400" b="1" dirty="0" smtClean="0">
                <a:solidFill>
                  <a:schemeClr val="tx1"/>
                </a:solidFill>
                <a:cs typeface="B Nazanin" panose="00000400000000000000" pitchFamily="2" charset="-78"/>
              </a:rPr>
              <a:t>SJR</a:t>
            </a:r>
            <a:r>
              <a:rPr lang="fa-IR" sz="2400" b="1" dirty="0" smtClean="0">
                <a:solidFill>
                  <a:schemeClr val="tx1"/>
                </a:solidFill>
                <a:cs typeface="B Nazanin" panose="00000400000000000000" pitchFamily="2" charset="-78"/>
              </a:rPr>
              <a:t>: 5/73</a:t>
            </a:r>
          </a:p>
          <a:p>
            <a:pPr algn="r" rtl="1"/>
            <a:endParaRPr lang="fa-IR" sz="2400" b="1" dirty="0" smtClean="0">
              <a:solidFill>
                <a:schemeClr val="tx1"/>
              </a:solidFill>
              <a:cs typeface="B Nazanin" panose="00000400000000000000" pitchFamily="2" charset="-78"/>
            </a:endParaRPr>
          </a:p>
          <a:p>
            <a:pPr algn="r" rtl="1"/>
            <a:r>
              <a:rPr lang="fa-IR" sz="2400" b="1" dirty="0" smtClean="0">
                <a:solidFill>
                  <a:schemeClr val="tx1"/>
                </a:solidFill>
                <a:cs typeface="B Nazanin" panose="00000400000000000000" pitchFamily="2" charset="-78"/>
              </a:rPr>
              <a:t>کمترین </a:t>
            </a:r>
            <a:r>
              <a:rPr lang="en-US" sz="2400" b="1" dirty="0" smtClean="0">
                <a:solidFill>
                  <a:schemeClr val="tx1"/>
                </a:solidFill>
                <a:cs typeface="B Nazanin" panose="00000400000000000000" pitchFamily="2" charset="-78"/>
              </a:rPr>
              <a:t>:SJR</a:t>
            </a:r>
            <a:r>
              <a:rPr lang="fa-IR" sz="2400" b="1" dirty="0" smtClean="0">
                <a:solidFill>
                  <a:schemeClr val="tx1"/>
                </a:solidFill>
                <a:cs typeface="B Nazanin" panose="00000400000000000000" pitchFamily="2" charset="-78"/>
              </a:rPr>
              <a:t> 0/1</a:t>
            </a:r>
            <a:endParaRPr lang="ar-SA" sz="24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936431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65" y="4690998"/>
            <a:ext cx="10140231" cy="1569660"/>
          </a:xfrm>
          <a:prstGeom prst="rect">
            <a:avLst/>
          </a:prstGeom>
        </p:spPr>
        <p:txBody>
          <a:bodyPr wrap="square">
            <a:spAutoFit/>
          </a:bodyPr>
          <a:lstStyle/>
          <a:p>
            <a:pPr algn="ctr" rtl="1"/>
            <a:r>
              <a:rPr lang="fa-IR" sz="4800" b="1" dirty="0" smtClean="0">
                <a:latin typeface="Calibri" panose="020F0502020204030204" pitchFamily="34" charset="0"/>
                <a:ea typeface="Calibri" panose="020F0502020204030204" pitchFamily="34" charset="0"/>
                <a:cs typeface="B Nazanin" panose="00000400000000000000" pitchFamily="2" charset="-78"/>
              </a:rPr>
              <a:t>معرفی مجلات نامعتبر، کم‌اعتبار و جعلی</a:t>
            </a:r>
          </a:p>
          <a:p>
            <a:pPr marL="285750" indent="-285750" algn="ctr" rtl="1">
              <a:buFont typeface="Wingdings" panose="05000000000000000000" pitchFamily="2" charset="2"/>
              <a:buChar char="§"/>
            </a:pPr>
            <a:endParaRPr lang="fa-IR" sz="4800" dirty="0" smtClean="0">
              <a:latin typeface="Calibri" panose="020F050202020403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6270" y="491321"/>
            <a:ext cx="7986022" cy="3403449"/>
          </a:xfrm>
          <a:prstGeom prst="rect">
            <a:avLst/>
          </a:prstGeom>
        </p:spPr>
      </p:pic>
      <p:sp>
        <p:nvSpPr>
          <p:cNvPr id="4" name="Slide Number Placeholder 3"/>
          <p:cNvSpPr>
            <a:spLocks noGrp="1"/>
          </p:cNvSpPr>
          <p:nvPr>
            <p:ph type="sldNum" sz="quarter" idx="12"/>
          </p:nvPr>
        </p:nvSpPr>
        <p:spPr/>
        <p:txBody>
          <a:bodyPr/>
          <a:lstStyle/>
          <a:p>
            <a:fld id="{3EB652B2-3F4D-4865-AAC8-13DC514DCEC8}" type="slidenum">
              <a:rPr lang="ar-SA" smtClean="0"/>
              <a:t>23</a:t>
            </a:fld>
            <a:endParaRPr lang="ar-SA"/>
          </a:p>
        </p:txBody>
      </p:sp>
      <p:sp>
        <p:nvSpPr>
          <p:cNvPr id="6" name="Date Placeholder 5"/>
          <p:cNvSpPr>
            <a:spLocks noGrp="1"/>
          </p:cNvSpPr>
          <p:nvPr>
            <p:ph type="dt" sz="half" idx="10"/>
          </p:nvPr>
        </p:nvSpPr>
        <p:spPr/>
        <p:txBody>
          <a:bodyPr/>
          <a:lstStyle/>
          <a:p>
            <a:r>
              <a:rPr lang="ar-SA" smtClean="0"/>
              <a:t>04/03/2019</a:t>
            </a:r>
            <a:endParaRPr lang="ar-S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46212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02332402"/>
              </p:ext>
            </p:extLst>
          </p:nvPr>
        </p:nvGraphicFramePr>
        <p:xfrm>
          <a:off x="1091822" y="779557"/>
          <a:ext cx="11887200" cy="5759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3EB652B2-3F4D-4865-AAC8-13DC514DCEC8}" type="slidenum">
              <a:rPr lang="ar-SA" smtClean="0"/>
              <a:t>24</a:t>
            </a:fld>
            <a:endParaRPr lang="ar-SA"/>
          </a:p>
        </p:txBody>
      </p:sp>
      <p:sp>
        <p:nvSpPr>
          <p:cNvPr id="5" name="Date Placeholder 4"/>
          <p:cNvSpPr>
            <a:spLocks noGrp="1"/>
          </p:cNvSpPr>
          <p:nvPr>
            <p:ph type="dt" sz="half" idx="10"/>
          </p:nvPr>
        </p:nvSpPr>
        <p:spPr/>
        <p:txBody>
          <a:bodyPr/>
          <a:lstStyle/>
          <a:p>
            <a:r>
              <a:rPr lang="ar-SA" smtClean="0"/>
              <a:t>04/03/2019</a:t>
            </a:r>
            <a:endParaRPr lang="ar-SA"/>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916886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4" y="116858"/>
            <a:ext cx="5647346" cy="3179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513" y="484345"/>
            <a:ext cx="5476576" cy="26000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300" y="3507476"/>
            <a:ext cx="5931114" cy="3538194"/>
          </a:xfrm>
          <a:prstGeom prst="rect">
            <a:avLst/>
          </a:prstGeom>
        </p:spPr>
      </p:pic>
      <p:sp>
        <p:nvSpPr>
          <p:cNvPr id="3" name="Slide Number Placeholder 2"/>
          <p:cNvSpPr>
            <a:spLocks noGrp="1"/>
          </p:cNvSpPr>
          <p:nvPr>
            <p:ph type="sldNum" sz="quarter" idx="12"/>
          </p:nvPr>
        </p:nvSpPr>
        <p:spPr/>
        <p:txBody>
          <a:bodyPr/>
          <a:lstStyle/>
          <a:p>
            <a:fld id="{3EB652B2-3F4D-4865-AAC8-13DC514DCEC8}" type="slidenum">
              <a:rPr lang="ar-SA" smtClean="0"/>
              <a:t>25</a:t>
            </a:fld>
            <a:endParaRPr lang="ar-SA"/>
          </a:p>
        </p:txBody>
      </p:sp>
      <p:sp>
        <p:nvSpPr>
          <p:cNvPr id="7" name="Date Placeholder 6"/>
          <p:cNvSpPr>
            <a:spLocks noGrp="1"/>
          </p:cNvSpPr>
          <p:nvPr>
            <p:ph type="dt" sz="half" idx="10"/>
          </p:nvPr>
        </p:nvSpPr>
        <p:spPr/>
        <p:txBody>
          <a:bodyPr/>
          <a:lstStyle/>
          <a:p>
            <a:r>
              <a:rPr lang="ar-SA" smtClean="0"/>
              <a:t>04/03/2019</a:t>
            </a:r>
            <a:endParaRPr lang="ar-SA"/>
          </a:p>
        </p:txBody>
      </p:sp>
    </p:spTree>
    <p:extLst>
      <p:ext uri="{BB962C8B-B14F-4D97-AF65-F5344CB8AC3E}">
        <p14:creationId xmlns:p14="http://schemas.microsoft.com/office/powerpoint/2010/main" val="1083361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Slide Number Placeholder 2"/>
          <p:cNvSpPr>
            <a:spLocks noGrp="1"/>
          </p:cNvSpPr>
          <p:nvPr>
            <p:ph type="sldNum" sz="quarter" idx="12"/>
          </p:nvPr>
        </p:nvSpPr>
        <p:spPr/>
        <p:txBody>
          <a:bodyPr/>
          <a:lstStyle/>
          <a:p>
            <a:fld id="{3EB652B2-3F4D-4865-AAC8-13DC514DCEC8}" type="slidenum">
              <a:rPr lang="ar-SA" smtClean="0"/>
              <a:t>26</a:t>
            </a:fld>
            <a:endParaRPr lang="ar-SA"/>
          </a:p>
        </p:txBody>
      </p:sp>
      <p:sp>
        <p:nvSpPr>
          <p:cNvPr id="4" name="Rectangle 3"/>
          <p:cNvSpPr/>
          <p:nvPr/>
        </p:nvSpPr>
        <p:spPr>
          <a:xfrm>
            <a:off x="1084133" y="216951"/>
            <a:ext cx="9205410" cy="646331"/>
          </a:xfrm>
          <a:prstGeom prst="rect">
            <a:avLst/>
          </a:prstGeom>
        </p:spPr>
        <p:txBody>
          <a:bodyPr wrap="square">
            <a:spAutoFit/>
          </a:bodyPr>
          <a:lstStyle/>
          <a:p>
            <a:pPr algn="ctr"/>
            <a:r>
              <a:rPr lang="en-US" sz="3600" b="1" dirty="0">
                <a:solidFill>
                  <a:srgbClr val="FF0000"/>
                </a:solidFill>
                <a:effectLst>
                  <a:outerShdw blurRad="38100" dist="38100" dir="2700000" algn="tl">
                    <a:srgbClr val="000000">
                      <a:alpha val="43137"/>
                    </a:srgbClr>
                  </a:outerShdw>
                </a:effectLst>
                <a:cs typeface="+mj-cs"/>
              </a:rPr>
              <a:t>Title suppression from Journal Citation Reports</a:t>
            </a:r>
            <a:endParaRPr lang="ar-SA" sz="3600" b="1" dirty="0">
              <a:solidFill>
                <a:srgbClr val="FF0000"/>
              </a:solidFill>
              <a:effectLst>
                <a:outerShdw blurRad="38100" dist="38100" dir="2700000" algn="tl">
                  <a:srgbClr val="000000">
                    <a:alpha val="43137"/>
                  </a:srgbClr>
                </a:outerShdw>
              </a:effectLst>
              <a:cs typeface="+mj-cs"/>
            </a:endParaRPr>
          </a:p>
        </p:txBody>
      </p:sp>
      <p:sp>
        <p:nvSpPr>
          <p:cNvPr id="6" name="Rectangle 5"/>
          <p:cNvSpPr/>
          <p:nvPr/>
        </p:nvSpPr>
        <p:spPr>
          <a:xfrm>
            <a:off x="2924072" y="3257983"/>
            <a:ext cx="184731" cy="369332"/>
          </a:xfrm>
          <a:prstGeom prst="rect">
            <a:avLst/>
          </a:prstGeom>
        </p:spPr>
        <p:txBody>
          <a:bodyPr wrap="none">
            <a:spAutoFit/>
          </a:bodyPr>
          <a:lstStyle/>
          <a:p>
            <a:endParaRPr lang="ar-SA" dirty="0"/>
          </a:p>
        </p:txBody>
      </p:sp>
      <p:sp>
        <p:nvSpPr>
          <p:cNvPr id="7" name="Rectangle 6"/>
          <p:cNvSpPr/>
          <p:nvPr/>
        </p:nvSpPr>
        <p:spPr>
          <a:xfrm>
            <a:off x="5599710" y="3244334"/>
            <a:ext cx="184731" cy="369332"/>
          </a:xfrm>
          <a:prstGeom prst="rect">
            <a:avLst/>
          </a:prstGeom>
        </p:spPr>
        <p:txBody>
          <a:bodyPr wrap="none">
            <a:spAutoFit/>
          </a:bodyPr>
          <a:lstStyle/>
          <a:p>
            <a:endParaRPr lang="ar-SA" dirty="0"/>
          </a:p>
        </p:txBody>
      </p:sp>
      <p:graphicFrame>
        <p:nvGraphicFramePr>
          <p:cNvPr id="8" name="Diagram 7"/>
          <p:cNvGraphicFramePr/>
          <p:nvPr>
            <p:extLst>
              <p:ext uri="{D42A27DB-BD31-4B8C-83A1-F6EECF244321}">
                <p14:modId xmlns:p14="http://schemas.microsoft.com/office/powerpoint/2010/main" val="567521"/>
              </p:ext>
            </p:extLst>
          </p:nvPr>
        </p:nvGraphicFramePr>
        <p:xfrm>
          <a:off x="0" y="1771219"/>
          <a:ext cx="11887200" cy="3712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38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Slide Number Placeholder 2"/>
          <p:cNvSpPr>
            <a:spLocks noGrp="1"/>
          </p:cNvSpPr>
          <p:nvPr>
            <p:ph type="sldNum" sz="quarter" idx="12"/>
          </p:nvPr>
        </p:nvSpPr>
        <p:spPr/>
        <p:txBody>
          <a:bodyPr/>
          <a:lstStyle/>
          <a:p>
            <a:fld id="{3EB652B2-3F4D-4865-AAC8-13DC514DCEC8}" type="slidenum">
              <a:rPr lang="ar-SA" smtClean="0"/>
              <a:t>27</a:t>
            </a:fld>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69" y="389881"/>
            <a:ext cx="5842325" cy="379963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560" y="2726046"/>
            <a:ext cx="5636526" cy="3630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7773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Slide Number Placeholder 2"/>
          <p:cNvSpPr>
            <a:spLocks noGrp="1"/>
          </p:cNvSpPr>
          <p:nvPr>
            <p:ph type="sldNum" sz="quarter" idx="12"/>
          </p:nvPr>
        </p:nvSpPr>
        <p:spPr/>
        <p:txBody>
          <a:bodyPr/>
          <a:lstStyle/>
          <a:p>
            <a:fld id="{3EB652B2-3F4D-4865-AAC8-13DC514DCEC8}" type="slidenum">
              <a:rPr lang="ar-SA" smtClean="0"/>
              <a:t>28</a:t>
            </a:fld>
            <a:endParaRPr lang="ar-S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33" y="404892"/>
            <a:ext cx="6496334" cy="465388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469" y="1291996"/>
            <a:ext cx="4353533" cy="4963218"/>
          </a:xfrm>
          <a:prstGeom prst="rect">
            <a:avLst/>
          </a:prstGeom>
        </p:spPr>
      </p:pic>
    </p:spTree>
    <p:extLst>
      <p:ext uri="{BB962C8B-B14F-4D97-AF65-F5344CB8AC3E}">
        <p14:creationId xmlns:p14="http://schemas.microsoft.com/office/powerpoint/2010/main" val="1429788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1127" y="318153"/>
            <a:ext cx="8336146" cy="1856919"/>
          </a:xfrm>
          <a:prstGeom prst="rect">
            <a:avLst/>
          </a:prstGeom>
        </p:spPr>
        <p:txBody>
          <a:bodyPr wrap="square">
            <a:spAutoFit/>
          </a:bodyPr>
          <a:lstStyle/>
          <a:p>
            <a:pPr algn="just" rtl="1">
              <a:lnSpc>
                <a:spcPct val="150000"/>
              </a:lnSpc>
              <a:spcAft>
                <a:spcPts val="8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اختصاص ضریب تاثیر جعلی به مجلات </a:t>
            </a:r>
          </a:p>
          <a:p>
            <a:pPr algn="just" rtl="1">
              <a:lnSpc>
                <a:spcPct val="150000"/>
              </a:lnSpc>
              <a:spcAft>
                <a:spcPts val="800"/>
              </a:spcAft>
            </a:pPr>
            <a:r>
              <a:rPr lang="fa-IR" sz="2400" dirty="0" smtClean="0">
                <a:latin typeface="Calibri" panose="020F0502020204030204" pitchFamily="34" charset="0"/>
                <a:ea typeface="Calibri" panose="020F0502020204030204" pitchFamily="34" charset="0"/>
                <a:cs typeface="B Nazanin" panose="00000400000000000000" pitchFamily="2" charset="-78"/>
              </a:rPr>
              <a:t>برخی </a:t>
            </a:r>
            <a:r>
              <a:rPr lang="fa-IR" sz="2400" dirty="0">
                <a:latin typeface="Calibri" panose="020F0502020204030204" pitchFamily="34" charset="0"/>
                <a:ea typeface="Calibri" panose="020F0502020204030204" pitchFamily="34" charset="0"/>
                <a:cs typeface="B Nazanin" panose="00000400000000000000" pitchFamily="2" charset="-78"/>
              </a:rPr>
              <a:t>از مجلات ضریب تاثیر خود را در وب‌سایت مجله با نام‌های متفاوتی اعلام می‌‎کنند که هیچ ارتباطی به ضریب تاثیر واقعی اعلام شده از سوی موسسه تامسون رویترز ندارد.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6318913" y="2973371"/>
            <a:ext cx="5513696" cy="33419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lnSpc>
                <a:spcPct val="115000"/>
              </a:lnSpc>
              <a:spcAft>
                <a:spcPts val="800"/>
              </a:spcAft>
              <a:buFont typeface="Wingdings" panose="05000000000000000000" pitchFamily="2" charset="2"/>
              <a:buChar char="q"/>
            </a:pPr>
            <a:r>
              <a:rPr lang="en-US" b="1" dirty="0">
                <a:latin typeface="Times New Roman" panose="02020603050405020304" pitchFamily="18" charset="0"/>
                <a:ea typeface="Calibri" panose="020F0502020204030204" pitchFamily="34" charset="0"/>
                <a:cs typeface="B Nazanin" panose="00000400000000000000" pitchFamily="2" charset="-78"/>
              </a:rPr>
              <a:t>Global Impact Factor (GIF)</a:t>
            </a:r>
            <a:endParaRPr lang="en-US" sz="1400" dirty="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800"/>
              </a:spcAft>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B Nazanin" panose="00000400000000000000" pitchFamily="2" charset="-78"/>
                <a:hlinkClick r:id="rId2"/>
              </a:rPr>
              <a:t>http://globalimpactfactor.com/</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Wingdings" panose="05000000000000000000" pitchFamily="2" charset="2"/>
              <a:buChar char="q"/>
            </a:pPr>
            <a:r>
              <a:rPr lang="en-US" b="1" dirty="0">
                <a:latin typeface="Times New Roman" panose="02020603050405020304" pitchFamily="18" charset="0"/>
                <a:ea typeface="Calibri" panose="020F0502020204030204" pitchFamily="34" charset="0"/>
                <a:cs typeface="B Nazanin" panose="00000400000000000000" pitchFamily="2" charset="-78"/>
              </a:rPr>
              <a:t>Universal Impact Factor (UIF)</a:t>
            </a:r>
            <a:endParaRPr lang="en-US" sz="1400" dirty="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0"/>
              </a:spcAft>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B Nazanin" panose="00000400000000000000" pitchFamily="2" charset="-78"/>
              </a:rPr>
              <a:t>http://www.uifactor.org/</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800"/>
              </a:spcAft>
              <a:buFont typeface="Wingdings" panose="05000000000000000000" pitchFamily="2" charset="2"/>
              <a:buChar char="q"/>
            </a:pPr>
            <a:r>
              <a:rPr lang="en-US" b="1" dirty="0" err="1">
                <a:latin typeface="Times New Roman" panose="02020603050405020304" pitchFamily="18" charset="0"/>
                <a:ea typeface="Calibri" panose="020F0502020204030204" pitchFamily="34" charset="0"/>
                <a:cs typeface="B Nazanin" panose="00000400000000000000" pitchFamily="2" charset="-78"/>
              </a:rPr>
              <a:t>CiteFactor</a:t>
            </a:r>
            <a:endParaRPr lang="en-US" sz="1400" dirty="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50000"/>
              </a:lnSpc>
              <a:spcBef>
                <a:spcPts val="0"/>
              </a:spcBef>
              <a:spcAft>
                <a:spcPts val="800"/>
              </a:spcAft>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B Nazanin" panose="00000400000000000000" pitchFamily="2" charset="-78"/>
                <a:hlinkClick r:id="rId3"/>
              </a:rPr>
              <a:t>http://www.citefactor.org/</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85750" marR="0" lvl="0" indent="-285750">
              <a:lnSpc>
                <a:spcPct val="150000"/>
              </a:lnSpc>
              <a:spcBef>
                <a:spcPts val="0"/>
              </a:spcBef>
              <a:spcAft>
                <a:spcPts val="0"/>
              </a:spcAft>
              <a:buFont typeface="Wingdings" panose="05000000000000000000" pitchFamily="2" charset="2"/>
              <a:buChar char="q"/>
            </a:pPr>
            <a:r>
              <a:rPr lang="en-US" b="1" dirty="0">
                <a:latin typeface="Times New Roman" panose="02020603050405020304" pitchFamily="18" charset="0"/>
                <a:ea typeface="Calibri" panose="020F0502020204030204" pitchFamily="34" charset="0"/>
                <a:cs typeface="B Nazanin" panose="00000400000000000000" pitchFamily="2" charset="-78"/>
              </a:rPr>
              <a:t>International Impact Factor </a:t>
            </a:r>
            <a:r>
              <a:rPr lang="en-US" b="1" dirty="0" smtClean="0">
                <a:latin typeface="Times New Roman" panose="02020603050405020304" pitchFamily="18" charset="0"/>
                <a:ea typeface="Calibri" panose="020F0502020204030204" pitchFamily="34" charset="0"/>
                <a:cs typeface="B Nazanin" panose="00000400000000000000" pitchFamily="2" charset="-78"/>
              </a:rPr>
              <a:t>Services </a:t>
            </a:r>
            <a:r>
              <a:rPr lang="en-US" b="1" dirty="0">
                <a:latin typeface="Times New Roman" panose="02020603050405020304" pitchFamily="18" charset="0"/>
                <a:ea typeface="Calibri" panose="020F0502020204030204" pitchFamily="34" charset="0"/>
                <a:cs typeface="B Nazanin" panose="00000400000000000000" pitchFamily="2" charset="-78"/>
              </a:rPr>
              <a:t>(IIFS)</a:t>
            </a:r>
            <a:endParaRPr lang="en-US" sz="1400" dirty="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50000"/>
              </a:lnSpc>
              <a:spcBef>
                <a:spcPts val="0"/>
              </a:spcBef>
              <a:spcAft>
                <a:spcPts val="0"/>
              </a:spcAft>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B Nazanin" panose="00000400000000000000" pitchFamily="2" charset="-78"/>
                <a:hlinkClick r:id="rId4"/>
              </a:rPr>
              <a:t>http://</a:t>
            </a:r>
            <a:r>
              <a:rPr lang="en-US" dirty="0" smtClean="0">
                <a:latin typeface="Times New Roman" panose="02020603050405020304" pitchFamily="18" charset="0"/>
                <a:ea typeface="Calibri" panose="020F0502020204030204" pitchFamily="34" charset="0"/>
                <a:cs typeface="B Nazanin" panose="00000400000000000000" pitchFamily="2" charset="-78"/>
                <a:hlinkClick r:id="rId4"/>
              </a:rPr>
              <a:t>impactfactorservice.com</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9288"/>
            <a:ext cx="1714500" cy="2362200"/>
          </a:xfrm>
          <a:prstGeom prst="rect">
            <a:avLst/>
          </a:prstGeom>
        </p:spPr>
      </p:pic>
      <p:sp>
        <p:nvSpPr>
          <p:cNvPr id="8" name="Striped Right Arrow 7"/>
          <p:cNvSpPr/>
          <p:nvPr/>
        </p:nvSpPr>
        <p:spPr>
          <a:xfrm>
            <a:off x="673936" y="3776682"/>
            <a:ext cx="5102180" cy="2009969"/>
          </a:xfrm>
          <a:prstGeom prst="stripedRightArrow">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sz="2400" b="1" dirty="0" smtClean="0">
                <a:cs typeface="B Nazanin" panose="00000400000000000000" pitchFamily="2" charset="-78"/>
              </a:rPr>
              <a:t>تنها چند نمونه از ضریب تاثیرهای جعلی</a:t>
            </a:r>
            <a:endParaRPr lang="ar-SA" sz="2400" b="1"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3EB652B2-3F4D-4865-AAC8-13DC514DCEC8}" type="slidenum">
              <a:rPr lang="ar-SA" smtClean="0"/>
              <a:t>29</a:t>
            </a:fld>
            <a:endParaRPr lang="ar-SA"/>
          </a:p>
        </p:txBody>
      </p:sp>
      <p:sp>
        <p:nvSpPr>
          <p:cNvPr id="7" name="Date Placeholder 6"/>
          <p:cNvSpPr>
            <a:spLocks noGrp="1"/>
          </p:cNvSpPr>
          <p:nvPr>
            <p:ph type="dt" sz="half" idx="10"/>
          </p:nvPr>
        </p:nvSpPr>
        <p:spPr/>
        <p:txBody>
          <a:bodyPr/>
          <a:lstStyle/>
          <a:p>
            <a:r>
              <a:rPr lang="ar-SA" smtClean="0"/>
              <a:t>04/03/2019</a:t>
            </a:r>
            <a:endParaRPr lang="ar-SA"/>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3599889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19410513"/>
              </p:ext>
            </p:extLst>
          </p:nvPr>
        </p:nvGraphicFramePr>
        <p:xfrm>
          <a:off x="1" y="989415"/>
          <a:ext cx="6550924" cy="5732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txBox="1"/>
          <p:nvPr/>
        </p:nvSpPr>
        <p:spPr>
          <a:xfrm>
            <a:off x="7778273" y="852680"/>
            <a:ext cx="3322851" cy="634636"/>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dirty="0" smtClean="0">
                <a:solidFill>
                  <a:srgbClr val="0070C0"/>
                </a:solidFill>
                <a:effectLst>
                  <a:outerShdw blurRad="38100" dist="38100" dir="2700000" algn="tl">
                    <a:srgbClr val="000000">
                      <a:alpha val="43137"/>
                    </a:srgbClr>
                  </a:outerShdw>
                </a:effectLst>
                <a:cs typeface="B Nazanin" panose="00000400000000000000" pitchFamily="2" charset="-78"/>
              </a:rPr>
              <a:t>مجلات نمایه شده در </a:t>
            </a:r>
            <a:r>
              <a:rPr lang="en-US" sz="2000" b="1" dirty="0" smtClean="0">
                <a:solidFill>
                  <a:srgbClr val="0070C0"/>
                </a:solidFill>
                <a:effectLst>
                  <a:outerShdw blurRad="38100" dist="38100" dir="2700000" algn="tl">
                    <a:srgbClr val="000000">
                      <a:alpha val="43137"/>
                    </a:srgbClr>
                  </a:outerShdw>
                </a:effectLst>
                <a:cs typeface="B Nazanin" panose="00000400000000000000" pitchFamily="2" charset="-78"/>
              </a:rPr>
              <a:t>WOS</a:t>
            </a:r>
            <a:endParaRPr lang="en-US" sz="2000" b="1" kern="1200" dirty="0">
              <a:solidFill>
                <a:srgbClr val="0070C0"/>
              </a:solidFill>
              <a:effectLst>
                <a:outerShdw blurRad="38100" dist="38100" dir="2700000" algn="tl">
                  <a:srgbClr val="000000">
                    <a:alpha val="43137"/>
                  </a:srgbClr>
                </a:outerShdw>
              </a:effectLst>
              <a:cs typeface="B Nazanin" panose="00000400000000000000" pitchFamily="2" charset="-78"/>
            </a:endParaRPr>
          </a:p>
        </p:txBody>
      </p:sp>
      <p:graphicFrame>
        <p:nvGraphicFramePr>
          <p:cNvPr id="6" name="Diagram 5"/>
          <p:cNvGraphicFramePr/>
          <p:nvPr>
            <p:extLst>
              <p:ext uri="{D42A27DB-BD31-4B8C-83A1-F6EECF244321}">
                <p14:modId xmlns:p14="http://schemas.microsoft.com/office/powerpoint/2010/main" val="950193709"/>
              </p:ext>
            </p:extLst>
          </p:nvPr>
        </p:nvGraphicFramePr>
        <p:xfrm>
          <a:off x="6676026" y="2324013"/>
          <a:ext cx="5145205" cy="32949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9721503" y="3971499"/>
            <a:ext cx="1023583" cy="369332"/>
          </a:xfrm>
          <a:prstGeom prst="rect">
            <a:avLst/>
          </a:prstGeom>
          <a:noFill/>
        </p:spPr>
        <p:txBody>
          <a:bodyPr wrap="square" rtlCol="1">
            <a:spAutoFit/>
          </a:bodyPr>
          <a:lstStyle/>
          <a:p>
            <a:endParaRPr lang="ar-SA" b="1" dirty="0">
              <a:cs typeface="+mj-cs"/>
            </a:endParaRPr>
          </a:p>
        </p:txBody>
      </p:sp>
      <p:sp>
        <p:nvSpPr>
          <p:cNvPr id="8" name="TextBox 7"/>
          <p:cNvSpPr txBox="1"/>
          <p:nvPr/>
        </p:nvSpPr>
        <p:spPr>
          <a:xfrm>
            <a:off x="7574508" y="2974734"/>
            <a:ext cx="1201002" cy="400110"/>
          </a:xfrm>
          <a:prstGeom prst="rect">
            <a:avLst/>
          </a:prstGeom>
          <a:noFill/>
        </p:spPr>
        <p:txBody>
          <a:bodyPr wrap="square" rtlCol="1">
            <a:spAutoFit/>
          </a:bodyPr>
          <a:lstStyle/>
          <a:p>
            <a:r>
              <a:rPr lang="en-US" sz="2000" b="1" dirty="0"/>
              <a:t>ISI listed</a:t>
            </a:r>
            <a:endParaRPr lang="ar-SA" sz="2000" b="1" dirty="0"/>
          </a:p>
        </p:txBody>
      </p:sp>
      <p:sp>
        <p:nvSpPr>
          <p:cNvPr id="9" name="TextBox 8"/>
          <p:cNvSpPr txBox="1"/>
          <p:nvPr/>
        </p:nvSpPr>
        <p:spPr>
          <a:xfrm>
            <a:off x="10122848" y="4542450"/>
            <a:ext cx="794097" cy="400110"/>
          </a:xfrm>
          <a:prstGeom prst="rect">
            <a:avLst/>
          </a:prstGeom>
          <a:noFill/>
        </p:spPr>
        <p:txBody>
          <a:bodyPr wrap="square" rtlCol="1">
            <a:spAutoFit/>
          </a:bodyPr>
          <a:lstStyle/>
          <a:p>
            <a:r>
              <a:rPr lang="en-US" sz="2000" b="1" dirty="0" smtClean="0"/>
              <a:t>JCR</a:t>
            </a:r>
            <a:endParaRPr lang="ar-SA" sz="2000" b="1" dirty="0"/>
          </a:p>
        </p:txBody>
      </p:sp>
      <p:sp>
        <p:nvSpPr>
          <p:cNvPr id="3" name="Slide Number Placeholder 2"/>
          <p:cNvSpPr>
            <a:spLocks noGrp="1"/>
          </p:cNvSpPr>
          <p:nvPr>
            <p:ph type="sldNum" sz="quarter" idx="12"/>
          </p:nvPr>
        </p:nvSpPr>
        <p:spPr/>
        <p:txBody>
          <a:bodyPr/>
          <a:lstStyle/>
          <a:p>
            <a:fld id="{3EB652B2-3F4D-4865-AAC8-13DC514DCEC8}" type="slidenum">
              <a:rPr lang="ar-SA" smtClean="0"/>
              <a:t>3</a:t>
            </a:fld>
            <a:endParaRPr lang="ar-SA"/>
          </a:p>
        </p:txBody>
      </p:sp>
      <p:sp>
        <p:nvSpPr>
          <p:cNvPr id="10" name="Date Placeholder 9"/>
          <p:cNvSpPr>
            <a:spLocks noGrp="1"/>
          </p:cNvSpPr>
          <p:nvPr>
            <p:ph type="dt" sz="half" idx="10"/>
          </p:nvPr>
        </p:nvSpPr>
        <p:spPr/>
        <p:txBody>
          <a:bodyPr/>
          <a:lstStyle/>
          <a:p>
            <a:r>
              <a:rPr lang="ar-SA" smtClean="0"/>
              <a:t>04/03/2019</a:t>
            </a:r>
            <a:endParaRPr lang="ar-SA"/>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1"/>
            <a:ext cx="1091820" cy="1381947"/>
          </a:xfrm>
          <a:prstGeom prst="rect">
            <a:avLst/>
          </a:prstGeom>
        </p:spPr>
      </p:pic>
    </p:spTree>
    <p:extLst>
      <p:ext uri="{BB962C8B-B14F-4D97-AF65-F5344CB8AC3E}">
        <p14:creationId xmlns:p14="http://schemas.microsoft.com/office/powerpoint/2010/main" val="33480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Graphic spid="6" grpId="0">
        <p:bldAsOne/>
      </p:bldGraphic>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310" y="599841"/>
            <a:ext cx="9548884" cy="1015663"/>
          </a:xfrm>
          <a:prstGeom prst="rect">
            <a:avLst/>
          </a:prstGeom>
        </p:spPr>
        <p:txBody>
          <a:bodyPr wrap="square">
            <a:spAutoFit/>
          </a:bodyPr>
          <a:lstStyle/>
          <a:p>
            <a:pPr algn="r" rtl="1"/>
            <a:r>
              <a:rPr lang="fa-IR" sz="2000" dirty="0">
                <a:latin typeface="Calibri" panose="020F0502020204030204" pitchFamily="34" charset="0"/>
                <a:ea typeface="Calibri" panose="020F0502020204030204" pitchFamily="34" charset="0"/>
                <a:cs typeface="B Nazanin" panose="00000400000000000000" pitchFamily="2" charset="-78"/>
              </a:rPr>
              <a:t>بسیاری از مجلات هستند که در نمایه استنادی </a:t>
            </a:r>
            <a:r>
              <a:rPr lang="en-US" sz="2000" dirty="0" err="1">
                <a:latin typeface="Calibri" panose="020F0502020204030204" pitchFamily="34" charset="0"/>
                <a:ea typeface="Calibri" panose="020F0502020204030204" pitchFamily="34" charset="0"/>
                <a:cs typeface="B Nazanin" panose="00000400000000000000" pitchFamily="2" charset="-78"/>
              </a:rPr>
              <a:t>Esci</a:t>
            </a:r>
            <a:r>
              <a:rPr lang="fa-IR" sz="2000" dirty="0">
                <a:latin typeface="Calibri" panose="020F0502020204030204" pitchFamily="34" charset="0"/>
                <a:ea typeface="Calibri" panose="020F0502020204030204" pitchFamily="34" charset="0"/>
                <a:cs typeface="B Nazanin" panose="00000400000000000000" pitchFamily="2" charset="-78"/>
              </a:rPr>
              <a:t> و </a:t>
            </a:r>
            <a:r>
              <a:rPr lang="en-US" sz="2000" dirty="0">
                <a:latin typeface="Calibri" panose="020F0502020204030204" pitchFamily="34" charset="0"/>
                <a:ea typeface="Calibri" panose="020F0502020204030204" pitchFamily="34" charset="0"/>
                <a:cs typeface="B Nazanin" panose="00000400000000000000" pitchFamily="2" charset="-78"/>
              </a:rPr>
              <a:t>Zoological Record </a:t>
            </a:r>
            <a:r>
              <a:rPr lang="fa-IR" sz="2000" dirty="0">
                <a:latin typeface="Calibri" panose="020F0502020204030204" pitchFamily="34" charset="0"/>
                <a:ea typeface="Calibri" panose="020F0502020204030204" pitchFamily="34" charset="0"/>
                <a:cs typeface="B Nazanin" panose="00000400000000000000" pitchFamily="2" charset="-78"/>
              </a:rPr>
              <a:t> نمایه می‌شوند اما ممکن است جزو مجلات نامعتبر نیز باشند. برای مثال چند مورد از مجلاتی که در این نمایه‌ها بوده‌اند اما در لیست سیاه دانشگاه آزاد نمایه شده‌اند در ذیل اشاره شده‌اند</a:t>
            </a:r>
            <a:endParaRPr lang="en-US" sz="2000" dirty="0"/>
          </a:p>
        </p:txBody>
      </p:sp>
      <p:sp>
        <p:nvSpPr>
          <p:cNvPr id="3" name="Rectangle 2"/>
          <p:cNvSpPr/>
          <p:nvPr/>
        </p:nvSpPr>
        <p:spPr>
          <a:xfrm>
            <a:off x="1460309" y="1826289"/>
            <a:ext cx="10105803" cy="1072088"/>
          </a:xfrm>
          <a:prstGeom prst="rect">
            <a:avLst/>
          </a:prstGeom>
        </p:spPr>
        <p:txBody>
          <a:bodyPr wrap="square">
            <a:spAutoFit/>
          </a:bodyPr>
          <a:lstStyle/>
          <a:p>
            <a:pPr algn="just">
              <a:lnSpc>
                <a:spcPct val="150000"/>
              </a:lnSpc>
              <a:spcAft>
                <a:spcPts val="800"/>
              </a:spcAft>
            </a:pPr>
            <a:r>
              <a:rPr lang="en-US" sz="2000" b="1" dirty="0">
                <a:highlight>
                  <a:srgbClr val="FFFF00"/>
                </a:highlight>
                <a:latin typeface="Times New Roman" panose="02020603050405020304" pitchFamily="18" charset="0"/>
                <a:ea typeface="Calibri" panose="020F0502020204030204" pitchFamily="34" charset="0"/>
                <a:cs typeface="B Nazanin" panose="00000400000000000000" pitchFamily="2" charset="-78"/>
              </a:rPr>
              <a:t>ISSN: 1805-3602</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dirty="0">
                <a:latin typeface="Times New Roman" panose="02020603050405020304" pitchFamily="18" charset="0"/>
                <a:ea typeface="Calibri" panose="020F0502020204030204" pitchFamily="34" charset="0"/>
                <a:cs typeface="B Nazanin" panose="00000400000000000000" pitchFamily="2" charset="-78"/>
              </a:rPr>
              <a:t>نمایه شده در </a:t>
            </a:r>
            <a:r>
              <a:rPr lang="en-US" dirty="0">
                <a:latin typeface="Times New Roman" panose="02020603050405020304" pitchFamily="18" charset="0"/>
                <a:ea typeface="Calibri" panose="020F0502020204030204" pitchFamily="34" charset="0"/>
                <a:cs typeface="B Nazanin" panose="00000400000000000000" pitchFamily="2" charset="-78"/>
              </a:rPr>
              <a:t>Zoological Record</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C:\Users\arshadi\Desktop\مهر 96\ایمکت های ساختگی\5.png"/>
          <p:cNvPicPr/>
          <p:nvPr/>
        </p:nvPicPr>
        <p:blipFill>
          <a:blip r:embed="rId2">
            <a:extLst>
              <a:ext uri="{28A0092B-C50C-407E-A947-70E740481C1C}">
                <a14:useLocalDpi xmlns:a14="http://schemas.microsoft.com/office/drawing/2010/main" val="0"/>
              </a:ext>
            </a:extLst>
          </a:blip>
          <a:srcRect/>
          <a:stretch>
            <a:fillRect/>
          </a:stretch>
        </p:blipFill>
        <p:spPr bwMode="auto">
          <a:xfrm>
            <a:off x="930862" y="3035913"/>
            <a:ext cx="4590415" cy="3004820"/>
          </a:xfrm>
          <a:prstGeom prst="rect">
            <a:avLst/>
          </a:prstGeom>
          <a:noFill/>
          <a:ln>
            <a:noFill/>
          </a:ln>
        </p:spPr>
      </p:pic>
      <p:pic>
        <p:nvPicPr>
          <p:cNvPr id="5" name="Picture 4" descr="C:\Users\arshadi\Desktop\ایمکت های ساختگی\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3079" y="3391066"/>
            <a:ext cx="4476115" cy="2432050"/>
          </a:xfrm>
          <a:prstGeom prst="rect">
            <a:avLst/>
          </a:prstGeom>
          <a:noFill/>
          <a:ln>
            <a:noFill/>
          </a:ln>
        </p:spPr>
      </p:pic>
      <p:sp>
        <p:nvSpPr>
          <p:cNvPr id="6" name="Slide Number Placeholder 5"/>
          <p:cNvSpPr>
            <a:spLocks noGrp="1"/>
          </p:cNvSpPr>
          <p:nvPr>
            <p:ph type="sldNum" sz="quarter" idx="12"/>
          </p:nvPr>
        </p:nvSpPr>
        <p:spPr/>
        <p:txBody>
          <a:bodyPr/>
          <a:lstStyle/>
          <a:p>
            <a:fld id="{3EB652B2-3F4D-4865-AAC8-13DC514DCEC8}" type="slidenum">
              <a:rPr lang="ar-SA" smtClean="0"/>
              <a:t>30</a:t>
            </a:fld>
            <a:endParaRPr lang="ar-SA"/>
          </a:p>
        </p:txBody>
      </p:sp>
      <p:sp>
        <p:nvSpPr>
          <p:cNvPr id="8" name="Date Placeholder 7"/>
          <p:cNvSpPr>
            <a:spLocks noGrp="1"/>
          </p:cNvSpPr>
          <p:nvPr>
            <p:ph type="dt" sz="half" idx="10"/>
          </p:nvPr>
        </p:nvSpPr>
        <p:spPr/>
        <p:txBody>
          <a:bodyPr/>
          <a:lstStyle/>
          <a:p>
            <a:r>
              <a:rPr lang="ar-SA" smtClean="0"/>
              <a:t>04/03/2019</a:t>
            </a:r>
            <a:endParaRPr lang="ar-SA"/>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100995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259" y="892137"/>
            <a:ext cx="10410173" cy="867417"/>
          </a:xfrm>
          <a:prstGeom prst="rect">
            <a:avLst/>
          </a:prstGeom>
        </p:spPr>
        <p:txBody>
          <a:bodyPr wrap="square">
            <a:spAutoFit/>
          </a:bodyPr>
          <a:lstStyle/>
          <a:p>
            <a:pPr algn="just">
              <a:lnSpc>
                <a:spcPct val="115000"/>
              </a:lnSpc>
              <a:spcAft>
                <a:spcPts val="800"/>
              </a:spcAft>
            </a:pPr>
            <a:r>
              <a:rPr lang="en-US" sz="20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ISSN: 1738-7906</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dirty="0">
                <a:latin typeface="Times New Roman" panose="02020603050405020304" pitchFamily="18" charset="0"/>
                <a:ea typeface="Calibri" panose="020F0502020204030204" pitchFamily="34" charset="0"/>
                <a:cs typeface="B Nazanin" panose="00000400000000000000" pitchFamily="2" charset="-78"/>
              </a:rPr>
              <a:t>نمایه شده در</a:t>
            </a:r>
            <a:r>
              <a:rPr lang="fa-IR"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Arial" panose="020B0604020202020204" pitchFamily="34" charset="0"/>
              </a:rPr>
              <a:t>ESCI (Emerging Sources Citation Index)</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C:\Users\arshadi\Desktop\مهر 96\ایمکت های ساختگی\7.png"/>
          <p:cNvPicPr/>
          <p:nvPr/>
        </p:nvPicPr>
        <p:blipFill>
          <a:blip r:embed="rId2">
            <a:extLst>
              <a:ext uri="{28A0092B-C50C-407E-A947-70E740481C1C}">
                <a14:useLocalDpi xmlns:a14="http://schemas.microsoft.com/office/drawing/2010/main" val="0"/>
              </a:ext>
            </a:extLst>
          </a:blip>
          <a:srcRect/>
          <a:stretch>
            <a:fillRect/>
          </a:stretch>
        </p:blipFill>
        <p:spPr bwMode="auto">
          <a:xfrm>
            <a:off x="506284" y="2431939"/>
            <a:ext cx="4735195" cy="2778760"/>
          </a:xfrm>
          <a:prstGeom prst="rect">
            <a:avLst/>
          </a:prstGeom>
          <a:noFill/>
          <a:ln>
            <a:noFill/>
          </a:ln>
        </p:spPr>
      </p:pic>
      <p:pic>
        <p:nvPicPr>
          <p:cNvPr id="4" name="Picture 3" descr="C:\Users\arshadi\Desktop\ایمکت های ساختگی\3.png"/>
          <p:cNvPicPr/>
          <p:nvPr/>
        </p:nvPicPr>
        <p:blipFill>
          <a:blip r:embed="rId3">
            <a:extLst>
              <a:ext uri="{28A0092B-C50C-407E-A947-70E740481C1C}">
                <a14:useLocalDpi xmlns:a14="http://schemas.microsoft.com/office/drawing/2010/main" val="0"/>
              </a:ext>
            </a:extLst>
          </a:blip>
          <a:srcRect/>
          <a:stretch>
            <a:fillRect/>
          </a:stretch>
        </p:blipFill>
        <p:spPr bwMode="auto">
          <a:xfrm>
            <a:off x="6140450" y="2671525"/>
            <a:ext cx="3855720" cy="3012440"/>
          </a:xfrm>
          <a:prstGeom prst="rect">
            <a:avLst/>
          </a:prstGeom>
          <a:noFill/>
          <a:ln>
            <a:noFill/>
          </a:ln>
        </p:spPr>
      </p:pic>
      <p:sp>
        <p:nvSpPr>
          <p:cNvPr id="5" name="Slide Number Placeholder 4"/>
          <p:cNvSpPr>
            <a:spLocks noGrp="1"/>
          </p:cNvSpPr>
          <p:nvPr>
            <p:ph type="sldNum" sz="quarter" idx="12"/>
          </p:nvPr>
        </p:nvSpPr>
        <p:spPr/>
        <p:txBody>
          <a:bodyPr/>
          <a:lstStyle/>
          <a:p>
            <a:fld id="{3EB652B2-3F4D-4865-AAC8-13DC514DCEC8}" type="slidenum">
              <a:rPr lang="ar-SA" smtClean="0"/>
              <a:t>31</a:t>
            </a:fld>
            <a:endParaRPr lang="ar-SA"/>
          </a:p>
        </p:txBody>
      </p:sp>
      <p:sp>
        <p:nvSpPr>
          <p:cNvPr id="7" name="Date Placeholder 6"/>
          <p:cNvSpPr>
            <a:spLocks noGrp="1"/>
          </p:cNvSpPr>
          <p:nvPr>
            <p:ph type="dt" sz="half" idx="10"/>
          </p:nvPr>
        </p:nvSpPr>
        <p:spPr/>
        <p:txBody>
          <a:bodyPr/>
          <a:lstStyle/>
          <a:p>
            <a:r>
              <a:rPr lang="ar-SA" smtClean="0"/>
              <a:t>04/03/2019</a:t>
            </a:r>
            <a:endParaRPr lang="ar-SA"/>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392638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3542" y="581480"/>
            <a:ext cx="9297738" cy="523220"/>
          </a:xfrm>
          <a:prstGeom prst="rect">
            <a:avLst/>
          </a:prstGeom>
          <a:noFill/>
        </p:spPr>
        <p:txBody>
          <a:bodyPr wrap="none" rtlCol="1">
            <a:spAutoFit/>
          </a:bodyPr>
          <a:lstStyle/>
          <a:p>
            <a:r>
              <a:rPr lang="fa-IR" sz="2800" dirty="0" smtClean="0">
                <a:cs typeface="B Titr" panose="00000700000000000000" pitchFamily="2" charset="-78"/>
              </a:rPr>
              <a:t>نمونه مجله معتبر نمایه شده در وب آو ساینس با 3 آدرس وب سایت جعلی</a:t>
            </a:r>
            <a:endParaRPr lang="ar-SA" sz="2800" dirty="0">
              <a:cs typeface="B Titr" panose="00000700000000000000" pitchFamily="2" charset="-78"/>
            </a:endParaRPr>
          </a:p>
        </p:txBody>
      </p:sp>
      <p:sp>
        <p:nvSpPr>
          <p:cNvPr id="4" name="Rectangle 3"/>
          <p:cNvSpPr/>
          <p:nvPr/>
        </p:nvSpPr>
        <p:spPr>
          <a:xfrm>
            <a:off x="698879" y="1521176"/>
            <a:ext cx="3021842" cy="1323439"/>
          </a:xfrm>
          <a:prstGeom prst="rect">
            <a:avLst/>
          </a:prstGeom>
        </p:spPr>
        <p:txBody>
          <a:bodyPr wrap="square">
            <a:spAutoFit/>
          </a:bodyPr>
          <a:lstStyle/>
          <a:p>
            <a:r>
              <a:rPr lang="en-US" sz="2000" b="1" u="sng" dirty="0" smtClean="0">
                <a:solidFill>
                  <a:srgbClr val="1A1A1A"/>
                </a:solidFill>
                <a:latin typeface="&amp;quot"/>
                <a:cs typeface="+mj-cs"/>
              </a:rPr>
              <a:t>Journal Title: </a:t>
            </a:r>
            <a:r>
              <a:rPr lang="en-US" sz="2000" b="1" u="sng" dirty="0" err="1" smtClean="0">
                <a:solidFill>
                  <a:srgbClr val="1A1A1A"/>
                </a:solidFill>
                <a:latin typeface="&amp;quot"/>
                <a:cs typeface="+mj-cs"/>
              </a:rPr>
              <a:t>Wulfenia</a:t>
            </a:r>
            <a:endParaRPr lang="en-US" sz="2000" b="1" u="sng" dirty="0" smtClean="0">
              <a:solidFill>
                <a:srgbClr val="1A1A1A"/>
              </a:solidFill>
              <a:latin typeface="&amp;quot"/>
              <a:cs typeface="+mj-cs"/>
            </a:endParaRPr>
          </a:p>
          <a:p>
            <a:endParaRPr lang="en-US" sz="2000" b="1" u="sng" dirty="0" smtClean="0">
              <a:solidFill>
                <a:srgbClr val="1A1A1A"/>
              </a:solidFill>
              <a:latin typeface="&amp;quot"/>
              <a:cs typeface="+mj-cs"/>
            </a:endParaRPr>
          </a:p>
          <a:p>
            <a:r>
              <a:rPr lang="en-US" sz="2000" b="1" u="sng" dirty="0">
                <a:cs typeface="+mj-cs"/>
              </a:rPr>
              <a:t>ISSN: 1561-882X</a:t>
            </a:r>
            <a:endParaRPr lang="en-US" sz="2000" b="1" u="sng" dirty="0" smtClean="0">
              <a:solidFill>
                <a:srgbClr val="1A1A1A"/>
              </a:solidFill>
              <a:latin typeface="&amp;quot"/>
              <a:cs typeface="+mj-cs"/>
            </a:endParaRPr>
          </a:p>
          <a:p>
            <a:endParaRPr lang="ar-SA" sz="2000" b="1" u="sng" dirty="0">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122177"/>
            <a:ext cx="4882023" cy="3084167"/>
          </a:xfrm>
          <a:prstGeom prst="rect">
            <a:avLst/>
          </a:prstGeom>
          <a:ln>
            <a:solidFill>
              <a:srgbClr val="7030A0"/>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3EB652B2-3F4D-4865-AAC8-13DC514DCEC8}" type="slidenum">
              <a:rPr lang="ar-SA" smtClean="0"/>
              <a:t>32</a:t>
            </a:fld>
            <a:endParaRPr lang="ar-SA"/>
          </a:p>
        </p:txBody>
      </p:sp>
      <p:sp>
        <p:nvSpPr>
          <p:cNvPr id="7" name="Date Placeholder 6"/>
          <p:cNvSpPr>
            <a:spLocks noGrp="1"/>
          </p:cNvSpPr>
          <p:nvPr>
            <p:ph type="dt" sz="half" idx="10"/>
          </p:nvPr>
        </p:nvSpPr>
        <p:spPr/>
        <p:txBody>
          <a:bodyPr/>
          <a:lstStyle/>
          <a:p>
            <a:r>
              <a:rPr lang="ar-SA" smtClean="0"/>
              <a:t>04/03/2019</a:t>
            </a:r>
            <a:endParaRPr lang="ar-SA"/>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203623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68" y="2909718"/>
            <a:ext cx="4378162" cy="272349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719" y="1304378"/>
            <a:ext cx="4507362" cy="28625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719" y="5076576"/>
            <a:ext cx="4486901" cy="1781424"/>
          </a:xfrm>
          <a:prstGeom prst="rect">
            <a:avLst/>
          </a:prstGeom>
          <a:ln>
            <a:solidFill>
              <a:srgbClr val="FF0000"/>
            </a:solidFill>
          </a:ln>
          <a:effectLst>
            <a:outerShdw blurRad="292100" dist="139700" dir="2700000" algn="tl" rotWithShape="0">
              <a:srgbClr val="333333">
                <a:alpha val="65000"/>
              </a:srgbClr>
            </a:outerShdw>
          </a:effectLst>
        </p:spPr>
      </p:pic>
      <p:sp>
        <p:nvSpPr>
          <p:cNvPr id="5" name="Down Arrow 4"/>
          <p:cNvSpPr/>
          <p:nvPr/>
        </p:nvSpPr>
        <p:spPr>
          <a:xfrm>
            <a:off x="3069609" y="4256831"/>
            <a:ext cx="1023582" cy="573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TextBox 5"/>
          <p:cNvSpPr txBox="1"/>
          <p:nvPr/>
        </p:nvSpPr>
        <p:spPr>
          <a:xfrm>
            <a:off x="7315202" y="68815"/>
            <a:ext cx="2850602" cy="369332"/>
          </a:xfrm>
          <a:prstGeom prst="rect">
            <a:avLst/>
          </a:prstGeom>
          <a:noFill/>
        </p:spPr>
        <p:txBody>
          <a:bodyPr wrap="square" rtlCol="1">
            <a:spAutoFit/>
          </a:bodyPr>
          <a:lstStyle/>
          <a:p>
            <a:pPr algn="ctr"/>
            <a:r>
              <a:rPr lang="fa-IR" b="1" dirty="0" smtClean="0">
                <a:solidFill>
                  <a:srgbClr val="FF0000"/>
                </a:solidFill>
                <a:cs typeface="B Nazanin" panose="00000400000000000000" pitchFamily="2" charset="-78"/>
              </a:rPr>
              <a:t>وب سایت های جعلی</a:t>
            </a:r>
            <a:endParaRPr lang="ar-SA" b="1" dirty="0">
              <a:solidFill>
                <a:srgbClr val="FF0000"/>
              </a:solidFill>
              <a:cs typeface="B Nazanin" panose="00000400000000000000" pitchFamily="2" charset="-78"/>
            </a:endParaRPr>
          </a:p>
        </p:txBody>
      </p:sp>
      <p:sp>
        <p:nvSpPr>
          <p:cNvPr id="7" name="Rectangle 6"/>
          <p:cNvSpPr/>
          <p:nvPr/>
        </p:nvSpPr>
        <p:spPr>
          <a:xfrm>
            <a:off x="7022268" y="702244"/>
            <a:ext cx="4196192" cy="1477328"/>
          </a:xfrm>
          <a:prstGeom prst="rect">
            <a:avLst/>
          </a:prstGeom>
        </p:spPr>
        <p:txBody>
          <a:bodyPr wrap="square">
            <a:spAutoFit/>
          </a:bodyPr>
          <a:lstStyle/>
          <a:p>
            <a:r>
              <a:rPr lang="ar-SA" dirty="0">
                <a:cs typeface="+mj-cs"/>
              </a:rPr>
              <a:t>http://www.multidisciplinarywulfenia.org/</a:t>
            </a:r>
            <a:endParaRPr lang="en-US" dirty="0">
              <a:cs typeface="+mj-cs"/>
            </a:endParaRPr>
          </a:p>
          <a:p>
            <a:endParaRPr lang="en-US" dirty="0">
              <a:cs typeface="+mj-cs"/>
            </a:endParaRPr>
          </a:p>
          <a:p>
            <a:r>
              <a:rPr lang="en-US" dirty="0">
                <a:cs typeface="+mj-cs"/>
              </a:rPr>
              <a:t>http://www.wulfeniajournal.com/</a:t>
            </a:r>
          </a:p>
          <a:p>
            <a:endParaRPr lang="en-US" dirty="0">
              <a:cs typeface="+mj-cs"/>
            </a:endParaRPr>
          </a:p>
          <a:p>
            <a:r>
              <a:rPr lang="en-US" dirty="0">
                <a:cs typeface="+mj-cs"/>
              </a:rPr>
              <a:t>http://www.wulfeniajournal.at/</a:t>
            </a:r>
          </a:p>
        </p:txBody>
      </p:sp>
      <p:sp>
        <p:nvSpPr>
          <p:cNvPr id="8" name="Rectangle 7"/>
          <p:cNvSpPr/>
          <p:nvPr/>
        </p:nvSpPr>
        <p:spPr>
          <a:xfrm>
            <a:off x="2871109" y="289740"/>
            <a:ext cx="1420582" cy="369332"/>
          </a:xfrm>
          <a:prstGeom prst="rect">
            <a:avLst/>
          </a:prstGeom>
        </p:spPr>
        <p:txBody>
          <a:bodyPr wrap="none">
            <a:spAutoFit/>
          </a:bodyPr>
          <a:lstStyle/>
          <a:p>
            <a:pPr algn="ctr"/>
            <a:r>
              <a:rPr lang="fa-IR" b="1" dirty="0">
                <a:solidFill>
                  <a:srgbClr val="00B050"/>
                </a:solidFill>
                <a:cs typeface="B Nazanin" panose="00000400000000000000" pitchFamily="2" charset="-78"/>
              </a:rPr>
              <a:t>وب سایت </a:t>
            </a:r>
            <a:r>
              <a:rPr lang="fa-IR" b="1" dirty="0" smtClean="0">
                <a:solidFill>
                  <a:srgbClr val="00B050"/>
                </a:solidFill>
                <a:cs typeface="B Nazanin" panose="00000400000000000000" pitchFamily="2" charset="-78"/>
              </a:rPr>
              <a:t>اصلی</a:t>
            </a:r>
            <a:endParaRPr lang="ar-SA" b="1" dirty="0">
              <a:solidFill>
                <a:srgbClr val="00B050"/>
              </a:solidFill>
              <a:cs typeface="B Nazanin" panose="00000400000000000000" pitchFamily="2" charset="-78"/>
            </a:endParaRPr>
          </a:p>
        </p:txBody>
      </p:sp>
      <p:sp>
        <p:nvSpPr>
          <p:cNvPr id="9" name="Rectangle 8"/>
          <p:cNvSpPr/>
          <p:nvPr/>
        </p:nvSpPr>
        <p:spPr>
          <a:xfrm>
            <a:off x="968991" y="709965"/>
            <a:ext cx="5868537" cy="584775"/>
          </a:xfrm>
          <a:prstGeom prst="rect">
            <a:avLst/>
          </a:prstGeom>
        </p:spPr>
        <p:txBody>
          <a:bodyPr wrap="square">
            <a:spAutoFit/>
          </a:bodyPr>
          <a:lstStyle/>
          <a:p>
            <a:r>
              <a:rPr lang="ar-SA" sz="1600" b="1" dirty="0" smtClean="0"/>
              <a:t>http://www.landesmuseum.ktn.gv.at/210226w_DE.htm?seite=15</a:t>
            </a:r>
            <a:endParaRPr lang="en-US" sz="1600" b="1" dirty="0" smtClean="0"/>
          </a:p>
          <a:p>
            <a:endParaRPr lang="ar-SA" sz="1600" b="1" dirty="0"/>
          </a:p>
        </p:txBody>
      </p:sp>
      <p:sp>
        <p:nvSpPr>
          <p:cNvPr id="10" name="Slide Number Placeholder 9"/>
          <p:cNvSpPr>
            <a:spLocks noGrp="1"/>
          </p:cNvSpPr>
          <p:nvPr>
            <p:ph type="sldNum" sz="quarter" idx="12"/>
          </p:nvPr>
        </p:nvSpPr>
        <p:spPr/>
        <p:txBody>
          <a:bodyPr/>
          <a:lstStyle/>
          <a:p>
            <a:fld id="{3EB652B2-3F4D-4865-AAC8-13DC514DCEC8}" type="slidenum">
              <a:rPr lang="ar-SA" smtClean="0"/>
              <a:t>33</a:t>
            </a:fld>
            <a:endParaRPr lang="ar-SA"/>
          </a:p>
        </p:txBody>
      </p:sp>
      <p:sp>
        <p:nvSpPr>
          <p:cNvPr id="12" name="Date Placeholder 11"/>
          <p:cNvSpPr>
            <a:spLocks noGrp="1"/>
          </p:cNvSpPr>
          <p:nvPr>
            <p:ph type="dt" sz="half" idx="10"/>
          </p:nvPr>
        </p:nvSpPr>
        <p:spPr/>
        <p:txBody>
          <a:bodyPr/>
          <a:lstStyle/>
          <a:p>
            <a:r>
              <a:rPr lang="ar-SA" smtClean="0"/>
              <a:t>04/03/2019</a:t>
            </a:r>
            <a:endParaRPr lang="ar-SA"/>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3004116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841" y="3280272"/>
            <a:ext cx="7240010" cy="3381847"/>
          </a:xfrm>
          <a:prstGeom prst="rect">
            <a:avLst/>
          </a:prstGeom>
          <a:ln>
            <a:noFill/>
          </a:ln>
          <a:effectLst>
            <a:outerShdw blurRad="292100" dist="139700" dir="2700000" algn="tl" rotWithShape="0">
              <a:srgbClr val="333333">
                <a:alpha val="65000"/>
              </a:srgbClr>
            </a:outerShdw>
          </a:effectLst>
        </p:spPr>
      </p:pic>
      <p:sp>
        <p:nvSpPr>
          <p:cNvPr id="5" name="Down Arrow Callout 4"/>
          <p:cNvSpPr/>
          <p:nvPr/>
        </p:nvSpPr>
        <p:spPr>
          <a:xfrm>
            <a:off x="1261345" y="423081"/>
            <a:ext cx="10039002" cy="2224585"/>
          </a:xfrm>
          <a:prstGeom prst="downArrowCallou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400" b="1" dirty="0">
                <a:solidFill>
                  <a:srgbClr val="FF0000"/>
                </a:solidFill>
                <a:cs typeface="B Nazanin" panose="00000400000000000000" pitchFamily="2" charset="-78"/>
              </a:rPr>
              <a:t>مراجعه به وب سایت اداره کل امور پژوهشی دانشگاه به آدرس:</a:t>
            </a:r>
          </a:p>
          <a:p>
            <a:pPr algn="ctr"/>
            <a:r>
              <a:rPr lang="en-US" sz="2400" b="1" dirty="0">
                <a:cs typeface="B Nazanin" panose="00000400000000000000" pitchFamily="2" charset="-78"/>
              </a:rPr>
              <a:t> </a:t>
            </a:r>
            <a:r>
              <a:rPr lang="fa-IR" sz="2400" b="1" dirty="0">
                <a:cs typeface="B Nazanin" panose="00000400000000000000" pitchFamily="2" charset="-78"/>
              </a:rPr>
              <a:t> </a:t>
            </a:r>
            <a:endParaRPr lang="en-US" sz="2400" b="1" dirty="0">
              <a:cs typeface="B Nazanin" panose="00000400000000000000" pitchFamily="2" charset="-78"/>
            </a:endParaRPr>
          </a:p>
          <a:p>
            <a:pPr algn="ctr"/>
            <a:r>
              <a:rPr lang="ar-SA" sz="2400" b="1" dirty="0">
                <a:cs typeface="B Nazanin" panose="00000400000000000000" pitchFamily="2" charset="-78"/>
              </a:rPr>
              <a:t>http://research.aut.ac.ir/Research_Affairs/Default.aspx</a:t>
            </a:r>
          </a:p>
        </p:txBody>
      </p:sp>
      <p:sp>
        <p:nvSpPr>
          <p:cNvPr id="2" name="Slide Number Placeholder 1"/>
          <p:cNvSpPr>
            <a:spLocks noGrp="1"/>
          </p:cNvSpPr>
          <p:nvPr>
            <p:ph type="sldNum" sz="quarter" idx="12"/>
          </p:nvPr>
        </p:nvSpPr>
        <p:spPr/>
        <p:txBody>
          <a:bodyPr/>
          <a:lstStyle/>
          <a:p>
            <a:fld id="{3EB652B2-3F4D-4865-AAC8-13DC514DCEC8}" type="slidenum">
              <a:rPr lang="ar-SA" smtClean="0"/>
              <a:t>34</a:t>
            </a:fld>
            <a:endParaRPr lang="ar-SA"/>
          </a:p>
        </p:txBody>
      </p:sp>
      <p:sp>
        <p:nvSpPr>
          <p:cNvPr id="6" name="Date Placeholder 5"/>
          <p:cNvSpPr>
            <a:spLocks noGrp="1"/>
          </p:cNvSpPr>
          <p:nvPr>
            <p:ph type="dt" sz="half" idx="10"/>
          </p:nvPr>
        </p:nvSpPr>
        <p:spPr/>
        <p:txBody>
          <a:bodyPr/>
          <a:lstStyle/>
          <a:p>
            <a:r>
              <a:rPr lang="ar-SA" smtClean="0"/>
              <a:t>04/03/2019</a:t>
            </a:r>
            <a:endParaRPr lang="ar-S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56988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761" y="122830"/>
            <a:ext cx="5570906" cy="2743200"/>
          </a:xfrm>
          <a:prstGeom prst="rect">
            <a:avLst/>
          </a:prstGeom>
        </p:spPr>
      </p:pic>
      <p:sp>
        <p:nvSpPr>
          <p:cNvPr id="3" name="TextBox 2"/>
          <p:cNvSpPr txBox="1"/>
          <p:nvPr/>
        </p:nvSpPr>
        <p:spPr>
          <a:xfrm>
            <a:off x="3589363" y="3843146"/>
            <a:ext cx="8202304" cy="2585323"/>
          </a:xfrm>
          <a:prstGeom prst="rect">
            <a:avLst/>
          </a:prstGeom>
          <a:noFill/>
        </p:spPr>
        <p:txBody>
          <a:bodyPr wrap="square" rtlCol="1">
            <a:spAutoFit/>
          </a:bodyPr>
          <a:lstStyle/>
          <a:p>
            <a:pPr algn="just" rtl="1"/>
            <a:r>
              <a:rPr lang="fa-IR" dirty="0" smtClean="0">
                <a:cs typeface="B Nazanin" panose="00000400000000000000" pitchFamily="2" charset="-78"/>
              </a:rPr>
              <a:t>پژوهش چهار محقق لهستانی در سال 2015:</a:t>
            </a:r>
          </a:p>
          <a:p>
            <a:pPr algn="just" rtl="1"/>
            <a:endParaRPr lang="fa-IR" dirty="0" smtClean="0">
              <a:cs typeface="B Nazanin" panose="00000400000000000000" pitchFamily="2" charset="-78"/>
            </a:endParaRPr>
          </a:p>
          <a:p>
            <a:pPr marL="285750" indent="-285750" algn="just" rtl="1">
              <a:buFont typeface="Arial" panose="020B0604020202020204" pitchFamily="34" charset="0"/>
              <a:buChar char="•"/>
            </a:pPr>
            <a:r>
              <a:rPr lang="fa-IR" dirty="0" smtClean="0">
                <a:cs typeface="B Nazanin" panose="00000400000000000000" pitchFamily="2" charset="-78"/>
              </a:rPr>
              <a:t>ارسال مشخصات به 360 ژورنال دسترسی آزاد پولی جهت عضویت در تیم سردبیری</a:t>
            </a:r>
          </a:p>
          <a:p>
            <a:pPr algn="just" rtl="1"/>
            <a:r>
              <a:rPr lang="fa-IR" dirty="0" smtClean="0">
                <a:cs typeface="B Nazanin" panose="00000400000000000000" pitchFamily="2" charset="-78"/>
              </a:rPr>
              <a:t>     (ژورنال نمایه </a:t>
            </a:r>
            <a:r>
              <a:rPr lang="en-US" dirty="0" smtClean="0">
                <a:cs typeface="B Nazanin" panose="00000400000000000000" pitchFamily="2" charset="-78"/>
              </a:rPr>
              <a:t>JCR</a:t>
            </a:r>
            <a:r>
              <a:rPr lang="fa-IR" dirty="0" smtClean="0">
                <a:cs typeface="B Nazanin" panose="00000400000000000000" pitchFamily="2" charset="-78"/>
              </a:rPr>
              <a:t>، نمایه </a:t>
            </a:r>
            <a:r>
              <a:rPr lang="en-US" dirty="0" smtClean="0">
                <a:cs typeface="B Nazanin" panose="00000400000000000000" pitchFamily="2" charset="-78"/>
              </a:rPr>
              <a:t>DOAJ</a:t>
            </a:r>
            <a:r>
              <a:rPr lang="fa-IR" dirty="0" smtClean="0">
                <a:cs typeface="B Nazanin" panose="00000400000000000000" pitchFamily="2" charset="-78"/>
              </a:rPr>
              <a:t> و لیست جفری بیل هرکدام 120 مجله)</a:t>
            </a:r>
          </a:p>
          <a:p>
            <a:pPr marL="285750" indent="-285750" algn="just" rtl="1">
              <a:buFont typeface="Arial" panose="020B0604020202020204" pitchFamily="34" charset="0"/>
              <a:buChar char="•"/>
            </a:pPr>
            <a:endParaRPr lang="fa-IR" dirty="0">
              <a:cs typeface="B Nazanin" panose="00000400000000000000" pitchFamily="2" charset="-78"/>
            </a:endParaRPr>
          </a:p>
          <a:p>
            <a:pPr marL="285750" indent="-285750" algn="just" rtl="1">
              <a:buFont typeface="Arial" panose="020B0604020202020204" pitchFamily="34" charset="0"/>
              <a:buChar char="•"/>
            </a:pPr>
            <a:r>
              <a:rPr lang="fa-IR" dirty="0" smtClean="0">
                <a:cs typeface="B Nazanin" panose="00000400000000000000" pitchFamily="2" charset="-78"/>
              </a:rPr>
              <a:t>44 نشریه از لیست مجلات نامعتبر جفری بیل: بدون بررسی و حتی ظرف چندساعت تا چند روز پذیرش دادند.</a:t>
            </a:r>
          </a:p>
          <a:p>
            <a:pPr marL="285750" indent="-285750" algn="just" rtl="1">
              <a:buFont typeface="Arial" panose="020B0604020202020204" pitchFamily="34" charset="0"/>
              <a:buChar char="•"/>
            </a:pPr>
            <a:r>
              <a:rPr lang="fa-IR" dirty="0" smtClean="0">
                <a:cs typeface="B Nazanin" panose="00000400000000000000" pitchFamily="2" charset="-78"/>
              </a:rPr>
              <a:t>8 مجله از دواج: پذیرفتند.</a:t>
            </a:r>
          </a:p>
          <a:p>
            <a:pPr marL="285750" indent="-285750" algn="just" rtl="1">
              <a:buFont typeface="Arial" panose="020B0604020202020204" pitchFamily="34" charset="0"/>
              <a:buChar char="•"/>
            </a:pPr>
            <a:r>
              <a:rPr lang="fa-IR" dirty="0" smtClean="0">
                <a:cs typeface="B Nazanin" panose="00000400000000000000" pitchFamily="2" charset="-78"/>
              </a:rPr>
              <a:t>مجلات جی سی آر: 40% درخواست را رد کردند و 60% به درخواست سردبیری پاسخ ندادند.</a:t>
            </a:r>
          </a:p>
          <a:p>
            <a:pPr marL="285750" indent="-285750" algn="just" rtl="1">
              <a:buFont typeface="Arial" panose="020B0604020202020204" pitchFamily="34" charset="0"/>
              <a:buChar char="•"/>
            </a:pPr>
            <a:endParaRPr lang="fa-IR" dirty="0">
              <a:cs typeface="B Nazanin" panose="00000400000000000000" pitchFamily="2" charset="-78"/>
            </a:endParaRPr>
          </a:p>
        </p:txBody>
      </p:sp>
      <p:sp>
        <p:nvSpPr>
          <p:cNvPr id="5" name="Rectangle 4"/>
          <p:cNvSpPr/>
          <p:nvPr/>
        </p:nvSpPr>
        <p:spPr>
          <a:xfrm>
            <a:off x="204562" y="1325153"/>
            <a:ext cx="5851345"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rtl="1"/>
            <a:r>
              <a:rPr lang="fa-IR" sz="1600" b="1" dirty="0">
                <a:cs typeface="B Nazanin" panose="00000400000000000000" pitchFamily="2" charset="-78"/>
              </a:rPr>
              <a:t>خلق </a:t>
            </a:r>
            <a:r>
              <a:rPr lang="fa-IR" sz="1600" b="1" dirty="0" smtClean="0">
                <a:cs typeface="B Nazanin" panose="00000400000000000000" pitchFamily="2" charset="-78"/>
              </a:rPr>
              <a:t>دانشمند </a:t>
            </a:r>
            <a:r>
              <a:rPr lang="fa-IR" sz="1600" b="1" dirty="0">
                <a:cs typeface="B Nazanin" panose="00000400000000000000" pitchFamily="2" charset="-78"/>
              </a:rPr>
              <a:t>ساختگی با نام </a:t>
            </a:r>
            <a:r>
              <a:rPr lang="en-US" sz="1600" b="1" dirty="0">
                <a:cs typeface="B Nazanin" panose="00000400000000000000" pitchFamily="2" charset="-78"/>
              </a:rPr>
              <a:t>Anna O. </a:t>
            </a:r>
            <a:r>
              <a:rPr lang="en-US" sz="1600" b="1" dirty="0" err="1">
                <a:cs typeface="B Nazanin" panose="00000400000000000000" pitchFamily="2" charset="-78"/>
              </a:rPr>
              <a:t>Szust</a:t>
            </a:r>
            <a:r>
              <a:rPr lang="en-US" sz="1600" b="1" dirty="0">
                <a:cs typeface="B Nazanin" panose="00000400000000000000" pitchFamily="2" charset="-78"/>
              </a:rPr>
              <a:t>!</a:t>
            </a:r>
            <a:r>
              <a:rPr lang="fa-IR" sz="1600" b="1" dirty="0">
                <a:cs typeface="B Nazanin" panose="00000400000000000000" pitchFamily="2" charset="-78"/>
              </a:rPr>
              <a:t> بدون هیچ مقاله و تجربه </a:t>
            </a:r>
            <a:r>
              <a:rPr lang="fa-IR" sz="1600" b="1" dirty="0" smtClean="0">
                <a:cs typeface="B Nazanin" panose="00000400000000000000" pitchFamily="2" charset="-78"/>
              </a:rPr>
              <a:t>سردبیری</a:t>
            </a:r>
            <a:endParaRPr lang="fa-IR" sz="1600" b="1" dirty="0">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7" y="3843146"/>
            <a:ext cx="3105387" cy="2274696"/>
          </a:xfrm>
          <a:prstGeom prst="rect">
            <a:avLst/>
          </a:prstGeom>
        </p:spPr>
      </p:pic>
      <p:sp>
        <p:nvSpPr>
          <p:cNvPr id="8" name="Rectangle 7"/>
          <p:cNvSpPr/>
          <p:nvPr/>
        </p:nvSpPr>
        <p:spPr>
          <a:xfrm>
            <a:off x="1011705" y="467263"/>
            <a:ext cx="4237057" cy="369332"/>
          </a:xfrm>
          <a:prstGeom prst="rect">
            <a:avLst/>
          </a:prstGeom>
        </p:spPr>
        <p:txBody>
          <a:bodyPr wrap="none">
            <a:spAutoFit/>
          </a:bodyPr>
          <a:lstStyle/>
          <a:p>
            <a:r>
              <a:rPr lang="en-US" b="1" dirty="0">
                <a:latin typeface="arial" panose="020B0604020202020204" pitchFamily="34" charset="0"/>
                <a:cs typeface="+mj-cs"/>
              </a:rPr>
              <a:t>Predatory journals recruit fake editor</a:t>
            </a:r>
            <a:endParaRPr lang="en-US" b="1" i="0" dirty="0">
              <a:effectLst/>
              <a:latin typeface="arial" panose="020B0604020202020204" pitchFamily="34" charset="0"/>
              <a:cs typeface="+mj-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2306418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052" y="184242"/>
            <a:ext cx="5290834" cy="2658677"/>
          </a:xfrm>
          <a:prstGeom prst="rect">
            <a:avLst/>
          </a:prstGeom>
        </p:spPr>
      </p:pic>
      <p:sp>
        <p:nvSpPr>
          <p:cNvPr id="4" name="Rectangle 3"/>
          <p:cNvSpPr/>
          <p:nvPr/>
        </p:nvSpPr>
        <p:spPr>
          <a:xfrm>
            <a:off x="81888" y="1513580"/>
            <a:ext cx="6316479"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1"/>
            <a:r>
              <a:rPr lang="fa-IR" sz="1600" b="1" dirty="0" smtClean="0">
                <a:cs typeface="B Nazanin" panose="00000400000000000000" pitchFamily="2" charset="-78"/>
              </a:rPr>
              <a:t>ارسال مقاله کاملا غلط از لحاظ ساختاری و علمی با نویسندگان جعلی به 304 مجلات </a:t>
            </a:r>
            <a:r>
              <a:rPr lang="en-US" sz="1600" b="1" dirty="0" smtClean="0">
                <a:cs typeface="B Nazanin" panose="00000400000000000000" pitchFamily="2" charset="-78"/>
              </a:rPr>
              <a:t>OA</a:t>
            </a:r>
            <a:endParaRPr lang="fa-IR" sz="1600" b="1" dirty="0">
              <a:cs typeface="B Nazanin" panose="00000400000000000000" pitchFamily="2" charset="-78"/>
            </a:endParaRPr>
          </a:p>
        </p:txBody>
      </p:sp>
      <p:sp>
        <p:nvSpPr>
          <p:cNvPr id="5" name="TextBox 4"/>
          <p:cNvSpPr txBox="1"/>
          <p:nvPr/>
        </p:nvSpPr>
        <p:spPr>
          <a:xfrm>
            <a:off x="3630306" y="3843146"/>
            <a:ext cx="8202304" cy="1323439"/>
          </a:xfrm>
          <a:prstGeom prst="rect">
            <a:avLst/>
          </a:prstGeom>
          <a:noFill/>
        </p:spPr>
        <p:txBody>
          <a:bodyPr wrap="square" rtlCol="1">
            <a:spAutoFit/>
          </a:bodyPr>
          <a:lstStyle/>
          <a:p>
            <a:pPr marL="342900" indent="-342900" algn="just" rtl="1">
              <a:lnSpc>
                <a:spcPct val="200000"/>
              </a:lnSpc>
              <a:buFont typeface="Wingdings" panose="05000000000000000000" pitchFamily="2" charset="2"/>
              <a:buChar char="Ø"/>
            </a:pPr>
            <a:r>
              <a:rPr lang="fa-IR" sz="2000" dirty="0" smtClean="0">
                <a:cs typeface="B Nazanin" panose="00000400000000000000" pitchFamily="2" charset="-78"/>
              </a:rPr>
              <a:t>157 مجله از میان 255 مجله پاسخ دهنده، (60 درصد) مقاله را بدون هیچ گونه داوری پذیرفتند.</a:t>
            </a:r>
          </a:p>
          <a:p>
            <a:pPr marL="342900" indent="-342900" algn="just" rtl="1">
              <a:lnSpc>
                <a:spcPct val="200000"/>
              </a:lnSpc>
              <a:buFont typeface="Wingdings" panose="05000000000000000000" pitchFamily="2" charset="2"/>
              <a:buChar char="Ø"/>
            </a:pPr>
            <a:r>
              <a:rPr lang="fa-IR" sz="2000" dirty="0" smtClean="0">
                <a:cs typeface="B Nazanin" panose="00000400000000000000" pitchFamily="2" charset="-78"/>
              </a:rPr>
              <a:t>در تحلیل جغرافیایی مجلات: کشور هند با بیش از 90درصد پذیرش رتبه اول داشت.</a:t>
            </a:r>
            <a:endParaRPr lang="fa-IR" sz="2000" dirty="0">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6120"/>
            <a:ext cx="2843721" cy="2459819"/>
          </a:xfrm>
          <a:prstGeom prst="rect">
            <a:avLst/>
          </a:prstGeom>
        </p:spPr>
      </p:pic>
      <p:sp>
        <p:nvSpPr>
          <p:cNvPr id="7" name="Rectangle 6"/>
          <p:cNvSpPr/>
          <p:nvPr/>
        </p:nvSpPr>
        <p:spPr>
          <a:xfrm>
            <a:off x="1521835" y="275684"/>
            <a:ext cx="3436583" cy="456535"/>
          </a:xfrm>
          <a:prstGeom prst="rect">
            <a:avLst/>
          </a:prstGeom>
        </p:spPr>
        <p:txBody>
          <a:bodyPr wrap="none">
            <a:spAutoFit/>
          </a:bodyPr>
          <a:lstStyle/>
          <a:p>
            <a:pPr algn="ctr" rtl="1">
              <a:lnSpc>
                <a:spcPct val="150000"/>
              </a:lnSpc>
            </a:pPr>
            <a:r>
              <a:rPr lang="en-US" b="1" dirty="0" smtClean="0">
                <a:latin typeface="Roboto Condensed"/>
                <a:cs typeface="B Nazanin" panose="00000400000000000000" pitchFamily="2" charset="-78"/>
              </a:rPr>
              <a:t>Who's </a:t>
            </a:r>
            <a:r>
              <a:rPr lang="en-US" b="1" dirty="0">
                <a:latin typeface="Roboto Condensed"/>
                <a:cs typeface="B Nazanin" panose="00000400000000000000" pitchFamily="2" charset="-78"/>
              </a:rPr>
              <a:t>Afraid of Peer Review</a:t>
            </a:r>
            <a:r>
              <a:rPr lang="en-US" b="1" dirty="0" smtClean="0">
                <a:latin typeface="Roboto Condensed"/>
                <a:cs typeface="B Nazanin" panose="00000400000000000000" pitchFamily="2" charset="-78"/>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68990" cy="1226478"/>
          </a:xfrm>
          <a:prstGeom prst="rect">
            <a:avLst/>
          </a:prstGeom>
        </p:spPr>
      </p:pic>
    </p:spTree>
    <p:extLst>
      <p:ext uri="{BB962C8B-B14F-4D97-AF65-F5344CB8AC3E}">
        <p14:creationId xmlns:p14="http://schemas.microsoft.com/office/powerpoint/2010/main" val="152721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Slide Number Placeholder 2"/>
          <p:cNvSpPr>
            <a:spLocks noGrp="1"/>
          </p:cNvSpPr>
          <p:nvPr>
            <p:ph type="sldNum" sz="quarter" idx="12"/>
          </p:nvPr>
        </p:nvSpPr>
        <p:spPr/>
        <p:txBody>
          <a:bodyPr/>
          <a:lstStyle/>
          <a:p>
            <a:fld id="{3EB652B2-3F4D-4865-AAC8-13DC514DCEC8}" type="slidenum">
              <a:rPr lang="ar-SA" smtClean="0"/>
              <a:t>37</a:t>
            </a:fld>
            <a:endParaRPr lang="ar-SA"/>
          </a:p>
        </p:txBody>
      </p:sp>
      <p:sp>
        <p:nvSpPr>
          <p:cNvPr id="4" name="Rectangle 3"/>
          <p:cNvSpPr/>
          <p:nvPr/>
        </p:nvSpPr>
        <p:spPr>
          <a:xfrm>
            <a:off x="838200" y="4720271"/>
            <a:ext cx="4271340" cy="646331"/>
          </a:xfrm>
          <a:prstGeom prst="rect">
            <a:avLst/>
          </a:prstGeom>
        </p:spPr>
        <p:txBody>
          <a:bodyPr wrap="square">
            <a:spAutoFit/>
          </a:bodyPr>
          <a:lstStyle/>
          <a:p>
            <a:r>
              <a:rPr lang="ar-SA" dirty="0" smtClean="0"/>
              <a:t>contribution </a:t>
            </a:r>
            <a:r>
              <a:rPr lang="ar-SA" dirty="0"/>
              <a:t>of Iranian researchers in predatory open-access journals in 2014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01"/>
            <a:ext cx="6637680" cy="37417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680" y="2620371"/>
            <a:ext cx="5452635" cy="3912966"/>
          </a:xfrm>
          <a:prstGeom prst="rect">
            <a:avLst/>
          </a:prstGeom>
        </p:spPr>
      </p:pic>
      <p:sp>
        <p:nvSpPr>
          <p:cNvPr id="7" name="Rectangle 6"/>
          <p:cNvSpPr/>
          <p:nvPr/>
        </p:nvSpPr>
        <p:spPr>
          <a:xfrm>
            <a:off x="7259903" y="90662"/>
            <a:ext cx="4830412" cy="1323439"/>
          </a:xfrm>
          <a:prstGeom prst="rect">
            <a:avLst/>
          </a:prstGeom>
        </p:spPr>
        <p:txBody>
          <a:bodyPr wrap="square">
            <a:spAutoFit/>
          </a:bodyPr>
          <a:lstStyle/>
          <a:p>
            <a:pPr algn="ctr"/>
            <a:r>
              <a:rPr lang="en-US" sz="1600" b="1" dirty="0">
                <a:solidFill>
                  <a:srgbClr val="111111"/>
                </a:solidFill>
                <a:latin typeface="Roboto"/>
                <a:cs typeface="+mj-cs"/>
              </a:rPr>
              <a:t>Publishing in Predatory Open Access Journals: A Case of </a:t>
            </a:r>
            <a:r>
              <a:rPr lang="en-US" sz="1600" b="1" dirty="0" smtClean="0">
                <a:solidFill>
                  <a:srgbClr val="111111"/>
                </a:solidFill>
                <a:latin typeface="Roboto"/>
                <a:cs typeface="+mj-cs"/>
              </a:rPr>
              <a:t>Iran</a:t>
            </a:r>
          </a:p>
          <a:p>
            <a:pPr algn="ctr"/>
            <a:endParaRPr lang="en-US" sz="1600" b="1" dirty="0" smtClean="0">
              <a:latin typeface="Roboto"/>
            </a:endParaRPr>
          </a:p>
          <a:p>
            <a:pPr algn="ctr"/>
            <a:r>
              <a:rPr lang="en-US" sz="1600" b="1" dirty="0" smtClean="0">
                <a:latin typeface="Roboto"/>
              </a:rPr>
              <a:t>Amin </a:t>
            </a:r>
            <a:r>
              <a:rPr lang="en-US" sz="1600" b="1" dirty="0" err="1">
                <a:latin typeface="Roboto"/>
              </a:rPr>
              <a:t>Erfanmanesh</a:t>
            </a:r>
            <a:r>
              <a:rPr lang="en-US" sz="1600" b="1" dirty="0">
                <a:latin typeface="Roboto"/>
              </a:rPr>
              <a:t>, </a:t>
            </a:r>
            <a:r>
              <a:rPr lang="en-US" sz="1600" b="1" dirty="0" err="1"/>
              <a:t>Razieh</a:t>
            </a:r>
            <a:r>
              <a:rPr lang="en-US" sz="1600" b="1" dirty="0"/>
              <a:t> </a:t>
            </a:r>
            <a:r>
              <a:rPr lang="en-US" sz="1600" b="1" dirty="0" err="1"/>
              <a:t>Pourhossein</a:t>
            </a:r>
            <a:endParaRPr lang="ar-SA" sz="1600" dirty="0"/>
          </a:p>
          <a:p>
            <a:pPr algn="ctr"/>
            <a:endParaRPr lang="en-US" sz="1600" b="1" i="0" dirty="0">
              <a:solidFill>
                <a:srgbClr val="111111"/>
              </a:solidFill>
              <a:effectLst/>
              <a:latin typeface="Roboto"/>
              <a:cs typeface="+mj-cs"/>
            </a:endParaRPr>
          </a:p>
        </p:txBody>
      </p:sp>
    </p:spTree>
    <p:extLst>
      <p:ext uri="{BB962C8B-B14F-4D97-AF65-F5344CB8AC3E}">
        <p14:creationId xmlns:p14="http://schemas.microsoft.com/office/powerpoint/2010/main" val="2522726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Slide Number Placeholder 2"/>
          <p:cNvSpPr>
            <a:spLocks noGrp="1"/>
          </p:cNvSpPr>
          <p:nvPr>
            <p:ph type="sldNum" sz="quarter" idx="12"/>
          </p:nvPr>
        </p:nvSpPr>
        <p:spPr/>
        <p:txBody>
          <a:bodyPr/>
          <a:lstStyle/>
          <a:p>
            <a:fld id="{3EB652B2-3F4D-4865-AAC8-13DC514DCEC8}" type="slidenum">
              <a:rPr lang="ar-SA" smtClean="0"/>
              <a:t>38</a:t>
            </a:fld>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41446"/>
            <a:ext cx="9669224" cy="5377218"/>
          </a:xfrm>
          <a:prstGeom prst="rect">
            <a:avLst/>
          </a:prstGeom>
          <a:ln>
            <a:solidFill>
              <a:schemeClr val="accent1"/>
            </a:solidFill>
          </a:ln>
        </p:spPr>
      </p:pic>
    </p:spTree>
    <p:extLst>
      <p:ext uri="{BB962C8B-B14F-4D97-AF65-F5344CB8AC3E}">
        <p14:creationId xmlns:p14="http://schemas.microsoft.com/office/powerpoint/2010/main" val="1882817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7" y="425636"/>
            <a:ext cx="11436824" cy="6432364"/>
          </a:xfrm>
          <a:prstGeom prst="rect">
            <a:avLst/>
          </a:prstGeom>
          <a:ln>
            <a:solidFill>
              <a:schemeClr val="accent1"/>
            </a:solidFill>
          </a:ln>
        </p:spPr>
      </p:pic>
    </p:spTree>
    <p:extLst>
      <p:ext uri="{BB962C8B-B14F-4D97-AF65-F5344CB8AC3E}">
        <p14:creationId xmlns:p14="http://schemas.microsoft.com/office/powerpoint/2010/main" val="1442276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01852" y="315158"/>
            <a:ext cx="5223201" cy="4247317"/>
          </a:xfrm>
          <a:prstGeom prst="rect">
            <a:avLst/>
          </a:prstGeom>
        </p:spPr>
        <p:txBody>
          <a:bodyPr wrap="square">
            <a:spAutoFit/>
          </a:bodyPr>
          <a:lstStyle/>
          <a:p>
            <a:pPr marL="342900" indent="-342900" algn="r" rtl="1">
              <a:lnSpc>
                <a:spcPct val="150000"/>
              </a:lnSpc>
              <a:buFont typeface="Wingdings" panose="05000000000000000000" pitchFamily="2" charset="2"/>
              <a:buChar char="Ø"/>
            </a:pPr>
            <a:r>
              <a:rPr lang="fa-IR" sz="2000" dirty="0">
                <a:cs typeface="B Nazanin" panose="00000400000000000000" pitchFamily="2" charset="-78"/>
              </a:rPr>
              <a:t>آی‌اس‌آی مخفف موسسه اطلاعات علمی آمریکا (</a:t>
            </a:r>
            <a:r>
              <a:rPr lang="en-US" sz="2000" dirty="0">
                <a:cs typeface="B Nazanin" panose="00000400000000000000" pitchFamily="2" charset="-78"/>
              </a:rPr>
              <a:t>Institute for Scientific Information</a:t>
            </a:r>
            <a:r>
              <a:rPr lang="fa-IR" sz="2000" dirty="0">
                <a:cs typeface="B Nazanin" panose="00000400000000000000" pitchFamily="2" charset="-78"/>
              </a:rPr>
              <a:t>) است </a:t>
            </a:r>
            <a:r>
              <a:rPr lang="fa-IR" sz="2000" dirty="0" smtClean="0">
                <a:cs typeface="B Nazanin" panose="00000400000000000000" pitchFamily="2" charset="-78"/>
              </a:rPr>
              <a:t>در سال 1958 توسط یوجین گارفیلد تاسیس شد.</a:t>
            </a:r>
          </a:p>
          <a:p>
            <a:pPr marL="342900" indent="-342900" algn="r" rtl="1">
              <a:lnSpc>
                <a:spcPct val="150000"/>
              </a:lnSpc>
              <a:buFont typeface="Wingdings" panose="05000000000000000000" pitchFamily="2" charset="2"/>
              <a:buChar char="Ø"/>
            </a:pPr>
            <a:r>
              <a:rPr lang="fa-IR" sz="2000" dirty="0" smtClean="0">
                <a:cs typeface="B Nazanin" panose="00000400000000000000" pitchFamily="2" charset="-78"/>
              </a:rPr>
              <a:t>این موسسه توسط </a:t>
            </a:r>
            <a:r>
              <a:rPr lang="fa-IR" sz="2000" dirty="0">
                <a:cs typeface="B Nazanin" panose="00000400000000000000" pitchFamily="2" charset="-78"/>
              </a:rPr>
              <a:t>شرکت تامسون خریداری شد و از سال 2008 نیز با نام تامسون رویترز شناخته شده است. از سال 2017 مالکیت این پایگاه به شرکت مستقلی با نام </a:t>
            </a:r>
            <a:r>
              <a:rPr lang="en-US" sz="2000" dirty="0" err="1">
                <a:cs typeface="B Nazanin" panose="00000400000000000000" pitchFamily="2" charset="-78"/>
              </a:rPr>
              <a:t>Clarivate</a:t>
            </a:r>
            <a:r>
              <a:rPr lang="en-US" sz="2000" dirty="0">
                <a:cs typeface="B Nazanin" panose="00000400000000000000" pitchFamily="2" charset="-78"/>
              </a:rPr>
              <a:t> Analytics</a:t>
            </a:r>
            <a:r>
              <a:rPr lang="fa-IR" sz="2000" dirty="0">
                <a:cs typeface="B Nazanin" panose="00000400000000000000" pitchFamily="2" charset="-78"/>
              </a:rPr>
              <a:t> واگذار شده است</a:t>
            </a:r>
            <a:r>
              <a:rPr lang="fa-IR" sz="2000" dirty="0" smtClean="0">
                <a:cs typeface="B Nazanin" panose="00000400000000000000" pitchFamily="2" charset="-78"/>
              </a:rPr>
              <a:t>.</a:t>
            </a:r>
          </a:p>
          <a:p>
            <a:pPr algn="r" rtl="1">
              <a:lnSpc>
                <a:spcPct val="150000"/>
              </a:lnSpc>
            </a:pPr>
            <a:endParaRPr lang="fa-IR" sz="2000" dirty="0" smtClean="0">
              <a:cs typeface="B Nazanin" panose="00000400000000000000" pitchFamily="2" charset="-78"/>
            </a:endParaRPr>
          </a:p>
          <a:p>
            <a:pPr algn="r" rtl="1">
              <a:lnSpc>
                <a:spcPct val="150000"/>
              </a:lnSpc>
            </a:pPr>
            <a:endParaRPr lang="en-US" sz="2000" dirty="0"/>
          </a:p>
        </p:txBody>
      </p:sp>
      <p:sp>
        <p:nvSpPr>
          <p:cNvPr id="2" name="Slide Number Placeholder 1"/>
          <p:cNvSpPr>
            <a:spLocks noGrp="1"/>
          </p:cNvSpPr>
          <p:nvPr>
            <p:ph type="sldNum" sz="quarter" idx="12"/>
          </p:nvPr>
        </p:nvSpPr>
        <p:spPr/>
        <p:txBody>
          <a:bodyPr/>
          <a:lstStyle/>
          <a:p>
            <a:fld id="{3EB652B2-3F4D-4865-AAC8-13DC514DCEC8}" type="slidenum">
              <a:rPr lang="ar-SA" smtClean="0"/>
              <a:t>4</a:t>
            </a:fld>
            <a:endParaRPr lang="ar-SA"/>
          </a:p>
        </p:txBody>
      </p:sp>
      <p:sp>
        <p:nvSpPr>
          <p:cNvPr id="5" name="Date Placeholder 4"/>
          <p:cNvSpPr>
            <a:spLocks noGrp="1"/>
          </p:cNvSpPr>
          <p:nvPr>
            <p:ph type="dt" sz="half" idx="10"/>
          </p:nvPr>
        </p:nvSpPr>
        <p:spPr/>
        <p:txBody>
          <a:bodyPr/>
          <a:lstStyle/>
          <a:p>
            <a:r>
              <a:rPr lang="ar-SA" smtClean="0"/>
              <a:t>04/03/2019</a:t>
            </a:r>
            <a:endParaRPr lang="ar-SA"/>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03" y="5053011"/>
            <a:ext cx="2171700" cy="13811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742" y="4916486"/>
            <a:ext cx="3264112" cy="180498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827" y="5385117"/>
            <a:ext cx="2846973" cy="97123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1" y="0"/>
            <a:ext cx="4681728" cy="3511296"/>
          </a:xfrm>
          <a:prstGeom prst="rect">
            <a:avLst/>
          </a:prstGeom>
        </p:spPr>
      </p:pic>
    </p:spTree>
    <p:extLst>
      <p:ext uri="{BB962C8B-B14F-4D97-AF65-F5344CB8AC3E}">
        <p14:creationId xmlns:p14="http://schemas.microsoft.com/office/powerpoint/2010/main" val="3346013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40" y="595339"/>
            <a:ext cx="11041039" cy="5707204"/>
          </a:xfrm>
          <a:prstGeom prst="rect">
            <a:avLst/>
          </a:prstGeom>
          <a:ln>
            <a:solidFill>
              <a:schemeClr val="accent1"/>
            </a:solidFill>
          </a:ln>
        </p:spPr>
      </p:pic>
    </p:spTree>
    <p:extLst>
      <p:ext uri="{BB962C8B-B14F-4D97-AF65-F5344CB8AC3E}">
        <p14:creationId xmlns:p14="http://schemas.microsoft.com/office/powerpoint/2010/main" val="188176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981" y="209764"/>
            <a:ext cx="7697337" cy="6247864"/>
          </a:xfrm>
          <a:prstGeom prst="rect">
            <a:avLst/>
          </a:prstGeom>
        </p:spPr>
        <p:txBody>
          <a:bodyPr wrap="square">
            <a:spAutoFit/>
          </a:bodyPr>
          <a:lstStyle/>
          <a:p>
            <a:pPr marR="0" algn="r" rtl="1">
              <a:lnSpc>
                <a:spcPct val="150000"/>
              </a:lnSpc>
              <a:spcBef>
                <a:spcPts val="0"/>
              </a:spcBef>
              <a:spcAft>
                <a:spcPts val="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منابع</a:t>
            </a:r>
          </a:p>
          <a:p>
            <a:pPr marL="285750" marR="0" indent="-285750" algn="r" rtl="1">
              <a:lnSpc>
                <a:spcPct val="150000"/>
              </a:lnSpc>
              <a:spcBef>
                <a:spcPts val="0"/>
              </a:spcBef>
              <a:spcAft>
                <a:spcPts val="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B Nazanin" panose="00000400000000000000" pitchFamily="2" charset="-78"/>
            </a:endParaRPr>
          </a:p>
          <a:p>
            <a:pPr marL="285750" marR="0" indent="-285750" algn="r" rtl="1">
              <a:lnSpc>
                <a:spcPct val="150000"/>
              </a:lnSpc>
              <a:spcBef>
                <a:spcPts val="0"/>
              </a:spcBef>
              <a:spcAft>
                <a:spcPts val="800"/>
              </a:spcAft>
              <a:buFont typeface="Wingdings" panose="05000000000000000000" pitchFamily="2" charset="2"/>
              <a:buChar char="§"/>
            </a:pPr>
            <a:r>
              <a:rPr lang="fa-IR" dirty="0">
                <a:latin typeface="Calibri" panose="020F0502020204030204" pitchFamily="34" charset="0"/>
                <a:ea typeface="Calibri" panose="020F0502020204030204" pitchFamily="34" charset="0"/>
                <a:cs typeface="B Nazanin" panose="00000400000000000000" pitchFamily="2" charset="-78"/>
              </a:rPr>
              <a:t>جمالي مهموئي، حميد رضا. 1396. </a:t>
            </a:r>
            <a:r>
              <a:rPr lang="en-US" dirty="0">
                <a:latin typeface="Calibri" panose="020F0502020204030204" pitchFamily="34" charset="0"/>
                <a:ea typeface="Calibri" panose="020F0502020204030204" pitchFamily="34" charset="0"/>
                <a:cs typeface="B Nazanin" panose="00000400000000000000" pitchFamily="2" charset="-78"/>
              </a:rPr>
              <a:t>Writing ‌Journal Articles and Publishing in ISI ranked Journals</a:t>
            </a:r>
            <a:r>
              <a:rPr lang="fa-IR" dirty="0" smtClean="0">
                <a:latin typeface="Calibri" panose="020F0502020204030204" pitchFamily="34" charset="0"/>
                <a:ea typeface="Calibri" panose="020F0502020204030204" pitchFamily="34" charset="0"/>
                <a:cs typeface="B Nazanin" panose="00000400000000000000" pitchFamily="2" charset="-78"/>
              </a:rPr>
              <a:t>.. </a:t>
            </a:r>
            <a:endParaRPr lang="en-US" dirty="0">
              <a:latin typeface="Calibri" panose="020F0502020204030204" pitchFamily="34" charset="0"/>
              <a:ea typeface="Calibri" panose="020F0502020204030204" pitchFamily="34" charset="0"/>
              <a:cs typeface="B Nazanin" panose="00000400000000000000" pitchFamily="2" charset="-78"/>
            </a:endParaRPr>
          </a:p>
          <a:p>
            <a:pPr marL="285750" marR="0" indent="-285750" algn="r" rtl="1">
              <a:lnSpc>
                <a:spcPct val="150000"/>
              </a:lnSpc>
              <a:spcBef>
                <a:spcPts val="0"/>
              </a:spcBef>
              <a:spcAft>
                <a:spcPts val="800"/>
              </a:spcAft>
              <a:buFont typeface="Wingdings" panose="05000000000000000000" pitchFamily="2" charset="2"/>
              <a:buChar char="§"/>
            </a:pPr>
            <a:r>
              <a:rPr lang="fa-IR" dirty="0">
                <a:latin typeface="Times New Roman" panose="02020603050405020304" pitchFamily="18" charset="0"/>
                <a:ea typeface="Calibri" panose="020F0502020204030204" pitchFamily="34" charset="0"/>
                <a:cs typeface="B Nazanin" panose="00000400000000000000" pitchFamily="2" charset="-78"/>
              </a:rPr>
              <a:t>عباسیان، زهره، و رجب‌زاده عصارها، امیرحسین (1395). «مجله‌رُبایی» یا «چگونه مجلات بی‌اعتبار را بشناسیم». 20/7/96، از</a:t>
            </a:r>
            <a:r>
              <a:rPr lang="en-US" dirty="0">
                <a:latin typeface="Times New Roman" panose="02020603050405020304" pitchFamily="18" charset="0"/>
                <a:ea typeface="Calibri" panose="020F0502020204030204" pitchFamily="34" charset="0"/>
                <a:cs typeface="B Nazanin" panose="00000400000000000000" pitchFamily="2" charset="-78"/>
              </a:rPr>
              <a:t> </a:t>
            </a:r>
            <a:r>
              <a:rPr lang="en-US" dirty="0" smtClean="0">
                <a:latin typeface="Times New Roman" panose="02020603050405020304" pitchFamily="18" charset="0"/>
                <a:ea typeface="Calibri" panose="020F0502020204030204" pitchFamily="34" charset="0"/>
                <a:cs typeface="B Nazanin" panose="00000400000000000000" pitchFamily="2" charset="-78"/>
                <a:hlinkClick r:id="rId2"/>
              </a:rPr>
              <a:t>http</a:t>
            </a:r>
            <a:r>
              <a:rPr lang="en-US" dirty="0">
                <a:latin typeface="Times New Roman" panose="02020603050405020304" pitchFamily="18" charset="0"/>
                <a:ea typeface="Calibri" panose="020F0502020204030204" pitchFamily="34" charset="0"/>
                <a:cs typeface="B Nazanin" panose="00000400000000000000" pitchFamily="2" charset="-78"/>
                <a:hlinkClick r:id="rId2"/>
              </a:rPr>
              <a:t>://www.samimnoor.ir/view/fa/ArticleView?itemId=36</a:t>
            </a:r>
            <a:r>
              <a:rPr lang="en-US" dirty="0" smtClean="0">
                <a:latin typeface="Times New Roman" panose="02020603050405020304" pitchFamily="18" charset="0"/>
                <a:ea typeface="Calibri" panose="020F0502020204030204" pitchFamily="34" charset="0"/>
                <a:cs typeface="B Nazanin" panose="00000400000000000000" pitchFamily="2" charset="-78"/>
              </a:rPr>
              <a:t>.</a:t>
            </a:r>
            <a:endParaRPr lang="fa-IR" dirty="0" smtClean="0">
              <a:latin typeface="Times New Roman" panose="02020603050405020304" pitchFamily="18" charset="0"/>
              <a:ea typeface="Calibri" panose="020F0502020204030204" pitchFamily="34" charset="0"/>
              <a:cs typeface="B Nazanin" panose="00000400000000000000" pitchFamily="2" charset="-78"/>
            </a:endParaRPr>
          </a:p>
          <a:p>
            <a:pPr marL="285750" marR="0" indent="-285750" algn="r" rtl="1">
              <a:lnSpc>
                <a:spcPct val="150000"/>
              </a:lnSpc>
              <a:spcBef>
                <a:spcPts val="0"/>
              </a:spcBef>
              <a:spcAft>
                <a:spcPts val="800"/>
              </a:spcAft>
              <a:buFont typeface="Wingdings" panose="05000000000000000000" pitchFamily="2" charset="2"/>
              <a:buChar char="§"/>
            </a:pPr>
            <a:r>
              <a:rPr lang="fa-IR" dirty="0" smtClean="0">
                <a:effectLst/>
                <a:latin typeface="Times New Roman" panose="02020603050405020304" pitchFamily="18" charset="0"/>
                <a:ea typeface="Calibri" panose="020F0502020204030204" pitchFamily="34" charset="0"/>
                <a:cs typeface="B Nazanin" panose="00000400000000000000" pitchFamily="2" charset="-78"/>
              </a:rPr>
              <a:t>عرفان‌منش، محمدمین. 1395. کارگاه آشنایی با مفاهیم و شاخص‌های علم‌سنجی. </a:t>
            </a:r>
            <a:endParaRPr lang="fa-IR" dirty="0">
              <a:effectLst/>
              <a:latin typeface="Calibri" panose="020F0502020204030204" pitchFamily="34" charset="0"/>
              <a:ea typeface="Calibri" panose="020F0502020204030204" pitchFamily="34" charset="0"/>
              <a:cs typeface="B Nazanin" panose="00000400000000000000" pitchFamily="2" charset="-78"/>
            </a:endParaRPr>
          </a:p>
          <a:p>
            <a:pPr marL="285750" indent="-285750" algn="r" rtl="1">
              <a:lnSpc>
                <a:spcPct val="150000"/>
              </a:lnSpc>
              <a:spcAft>
                <a:spcPts val="800"/>
              </a:spcAft>
              <a:buFont typeface="Wingdings" panose="05000000000000000000" pitchFamily="2" charset="2"/>
              <a:buChar char="§"/>
            </a:pPr>
            <a:r>
              <a:rPr lang="fa-IR" dirty="0">
                <a:cs typeface="B Nazanin" panose="00000400000000000000" pitchFamily="2" charset="-78"/>
              </a:rPr>
              <a:t>نوروزی‌چاکلی، عبدالرضا (1390). </a:t>
            </a:r>
            <a:r>
              <a:rPr lang="fa-IR" i="1" dirty="0">
                <a:cs typeface="B Nazanin" panose="00000400000000000000" pitchFamily="2" charset="-78"/>
              </a:rPr>
              <a:t>آشنایی با علم‌سنجی (مبانی، مفاهیم، روابط و ریشه‌ها).</a:t>
            </a:r>
            <a:r>
              <a:rPr lang="fa-IR" dirty="0">
                <a:cs typeface="B Nazanin" panose="00000400000000000000" pitchFamily="2" charset="-78"/>
              </a:rPr>
              <a:t> تهران: سازمان مطالعه و تدوین کتب علوم انسانی دانشگاهها (سمت)، مرکز تحقیق و توسعه علوم انسانی و دانشگاه شاهد، مرکز چاپ و انتشارات</a:t>
            </a:r>
            <a:r>
              <a:rPr lang="fa-IR" dirty="0" smtClean="0">
                <a:cs typeface="B Nazanin" panose="00000400000000000000" pitchFamily="2" charset="-78"/>
              </a:rPr>
              <a:t>.</a:t>
            </a:r>
            <a:endParaRPr lang="en-US" dirty="0" smtClean="0">
              <a:cs typeface="B Nazanin" panose="00000400000000000000" pitchFamily="2" charset="-78"/>
            </a:endParaRPr>
          </a:p>
          <a:p>
            <a:pPr marL="285750" indent="-285750" algn="r" rtl="1">
              <a:lnSpc>
                <a:spcPct val="150000"/>
              </a:lnSpc>
              <a:spcAft>
                <a:spcPts val="800"/>
              </a:spcAft>
              <a:buFont typeface="Wingdings" panose="05000000000000000000" pitchFamily="2" charset="2"/>
              <a:buChar char="§"/>
            </a:pPr>
            <a:r>
              <a:rPr lang="fa-IR" dirty="0" smtClean="0">
                <a:cs typeface="B Nazanin" panose="00000400000000000000" pitchFamily="2" charset="-78"/>
              </a:rPr>
              <a:t>یمین‌فیروز، موسی. 1396. کارگاه آموزشی آشنایی با شاخص‌های علم‌سنجی</a:t>
            </a:r>
          </a:p>
          <a:p>
            <a:pPr marL="285750" indent="-285750" algn="r" rtl="1">
              <a:lnSpc>
                <a:spcPct val="150000"/>
              </a:lnSpc>
              <a:spcAft>
                <a:spcPts val="800"/>
              </a:spcAft>
              <a:buFont typeface="Wingdings" panose="05000000000000000000" pitchFamily="2" charset="2"/>
              <a:buChar char="§"/>
            </a:pPr>
            <a:endParaRPr lang="en-US" dirty="0">
              <a:cs typeface="B Nazanin" panose="00000400000000000000" pitchFamily="2" charset="-78"/>
            </a:endParaRPr>
          </a:p>
          <a:p>
            <a:pPr marL="285750" marR="0" indent="-285750" algn="r" rtl="1">
              <a:lnSpc>
                <a:spcPct val="150000"/>
              </a:lnSpc>
              <a:spcBef>
                <a:spcPts val="0"/>
              </a:spcBef>
              <a:spcAft>
                <a:spcPts val="800"/>
              </a:spcAft>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75289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8466" y="630634"/>
            <a:ext cx="9042400" cy="4874668"/>
          </a:xfrm>
          <a:prstGeom prst="rect">
            <a:avLst/>
          </a:prstGeom>
        </p:spPr>
        <p:txBody>
          <a:bodyPr wrap="square">
            <a:spAutoFit/>
          </a:bodyPr>
          <a:lstStyle/>
          <a:p>
            <a:pPr marL="177800" indent="-177800">
              <a:lnSpc>
                <a:spcPct val="115000"/>
              </a:lnSpc>
              <a:spcAft>
                <a:spcPts val="1000"/>
              </a:spcAft>
              <a:buFont typeface="Wingdings" panose="05000000000000000000" pitchFamily="2" charset="2"/>
              <a:buChar char="§"/>
            </a:pPr>
            <a:r>
              <a:rPr lang="en-US" dirty="0">
                <a:cs typeface="+mj-cs"/>
              </a:rPr>
              <a:t>Bohannon, J. (2013). Who's afraid of peer review?.</a:t>
            </a:r>
            <a:endParaRPr lang="en-US" dirty="0" smtClean="0">
              <a:cs typeface="+mj-cs"/>
            </a:endParaRPr>
          </a:p>
          <a:p>
            <a:pPr marL="177800" indent="-177800">
              <a:lnSpc>
                <a:spcPct val="115000"/>
              </a:lnSpc>
              <a:spcAft>
                <a:spcPts val="1000"/>
              </a:spcAft>
              <a:buFont typeface="Wingdings" panose="05000000000000000000" pitchFamily="2" charset="2"/>
              <a:buChar char="§"/>
            </a:pPr>
            <a:r>
              <a:rPr lang="en-US" dirty="0" err="1" smtClean="0">
                <a:cs typeface="+mj-cs"/>
              </a:rPr>
              <a:t>Erfanmanesh</a:t>
            </a:r>
            <a:r>
              <a:rPr lang="en-US" dirty="0">
                <a:cs typeface="+mj-cs"/>
              </a:rPr>
              <a:t>, M., &amp; </a:t>
            </a:r>
            <a:r>
              <a:rPr lang="en-US" dirty="0" err="1">
                <a:cs typeface="+mj-cs"/>
              </a:rPr>
              <a:t>Pourhossein</a:t>
            </a:r>
            <a:r>
              <a:rPr lang="en-US" dirty="0">
                <a:cs typeface="+mj-cs"/>
              </a:rPr>
              <a:t>, R. (2017). Publishing in predatory open access journals: A case of Iran. </a:t>
            </a:r>
            <a:r>
              <a:rPr lang="en-US" i="1" dirty="0">
                <a:cs typeface="+mj-cs"/>
              </a:rPr>
              <a:t>Publishing Research Quarterly</a:t>
            </a:r>
            <a:r>
              <a:rPr lang="en-US" dirty="0">
                <a:cs typeface="+mj-cs"/>
              </a:rPr>
              <a:t>, </a:t>
            </a:r>
            <a:r>
              <a:rPr lang="en-US" i="1" dirty="0">
                <a:cs typeface="+mj-cs"/>
              </a:rPr>
              <a:t>33</a:t>
            </a:r>
            <a:r>
              <a:rPr lang="en-US" dirty="0">
                <a:cs typeface="+mj-cs"/>
              </a:rPr>
              <a:t>(4), 433-444.</a:t>
            </a:r>
            <a:endParaRPr lang="en-US" dirty="0" smtClean="0">
              <a:latin typeface="Times New Roman" panose="02020603050405020304" pitchFamily="18" charset="0"/>
              <a:ea typeface="Calibri" panose="020F0502020204030204" pitchFamily="34" charset="0"/>
              <a:cs typeface="+mj-cs"/>
            </a:endParaRPr>
          </a:p>
          <a:p>
            <a:pPr marL="177800" indent="-177800">
              <a:lnSpc>
                <a:spcPct val="115000"/>
              </a:lnSpc>
              <a:spcAft>
                <a:spcPts val="1000"/>
              </a:spcAft>
              <a:buFont typeface="Wingdings" panose="05000000000000000000" pitchFamily="2" charset="2"/>
              <a:buChar char="§"/>
            </a:pPr>
            <a:r>
              <a:rPr lang="en-US" dirty="0" smtClean="0">
                <a:latin typeface="Times New Roman" panose="02020603050405020304" pitchFamily="18" charset="0"/>
                <a:ea typeface="Calibri" panose="020F0502020204030204" pitchFamily="34" charset="0"/>
                <a:cs typeface="+mj-cs"/>
              </a:rPr>
              <a:t>Hood</a:t>
            </a:r>
            <a:r>
              <a:rPr lang="en-US" dirty="0">
                <a:latin typeface="Times New Roman" panose="02020603050405020304" pitchFamily="18" charset="0"/>
                <a:ea typeface="Calibri" panose="020F0502020204030204" pitchFamily="34" charset="0"/>
                <a:cs typeface="+mj-cs"/>
              </a:rPr>
              <a:t>, W., &amp; Wilson, C. (2001). The literature of </a:t>
            </a:r>
            <a:r>
              <a:rPr lang="en-US" dirty="0" err="1">
                <a:latin typeface="Times New Roman" panose="02020603050405020304" pitchFamily="18" charset="0"/>
                <a:ea typeface="Calibri" panose="020F0502020204030204" pitchFamily="34" charset="0"/>
                <a:cs typeface="+mj-cs"/>
              </a:rPr>
              <a:t>bibliometrics</a:t>
            </a:r>
            <a:r>
              <a:rPr lang="en-US" dirty="0">
                <a:latin typeface="Times New Roman" panose="02020603050405020304" pitchFamily="18" charset="0"/>
                <a:ea typeface="Calibri" panose="020F0502020204030204" pitchFamily="34" charset="0"/>
                <a:cs typeface="+mj-cs"/>
              </a:rPr>
              <a:t>, </a:t>
            </a:r>
            <a:r>
              <a:rPr lang="en-US" dirty="0" err="1">
                <a:latin typeface="Times New Roman" panose="02020603050405020304" pitchFamily="18" charset="0"/>
                <a:ea typeface="Calibri" panose="020F0502020204030204" pitchFamily="34" charset="0"/>
                <a:cs typeface="+mj-cs"/>
              </a:rPr>
              <a:t>scientometrics</a:t>
            </a:r>
            <a:r>
              <a:rPr lang="en-US" dirty="0">
                <a:latin typeface="Times New Roman" panose="02020603050405020304" pitchFamily="18" charset="0"/>
                <a:ea typeface="Calibri" panose="020F0502020204030204" pitchFamily="34" charset="0"/>
                <a:cs typeface="+mj-cs"/>
              </a:rPr>
              <a:t>, and </a:t>
            </a:r>
            <a:r>
              <a:rPr lang="en-US" dirty="0" err="1">
                <a:latin typeface="Times New Roman" panose="02020603050405020304" pitchFamily="18" charset="0"/>
                <a:ea typeface="Calibri" panose="020F0502020204030204" pitchFamily="34" charset="0"/>
                <a:cs typeface="+mj-cs"/>
              </a:rPr>
              <a:t>informetrics</a:t>
            </a:r>
            <a:r>
              <a:rPr lang="en-US" dirty="0">
                <a:latin typeface="Times New Roman" panose="02020603050405020304" pitchFamily="18" charset="0"/>
                <a:ea typeface="Calibri" panose="020F0502020204030204" pitchFamily="34" charset="0"/>
                <a:cs typeface="+mj-cs"/>
              </a:rPr>
              <a:t>. </a:t>
            </a:r>
            <a:r>
              <a:rPr lang="en-US" i="1" dirty="0" err="1">
                <a:latin typeface="Times New Roman" panose="02020603050405020304" pitchFamily="18" charset="0"/>
                <a:ea typeface="Calibri" panose="020F0502020204030204" pitchFamily="34" charset="0"/>
                <a:cs typeface="+mj-cs"/>
              </a:rPr>
              <a:t>Scientometrics</a:t>
            </a:r>
            <a:r>
              <a:rPr lang="en-US" dirty="0">
                <a:latin typeface="Times New Roman" panose="02020603050405020304" pitchFamily="18" charset="0"/>
                <a:ea typeface="Calibri" panose="020F0502020204030204" pitchFamily="34" charset="0"/>
                <a:cs typeface="+mj-cs"/>
              </a:rPr>
              <a:t>, </a:t>
            </a:r>
            <a:r>
              <a:rPr lang="en-US" i="1" dirty="0">
                <a:latin typeface="Times New Roman" panose="02020603050405020304" pitchFamily="18" charset="0"/>
                <a:ea typeface="Calibri" panose="020F0502020204030204" pitchFamily="34" charset="0"/>
                <a:cs typeface="+mj-cs"/>
              </a:rPr>
              <a:t>52</a:t>
            </a:r>
            <a:r>
              <a:rPr lang="en-US" dirty="0">
                <a:latin typeface="Times New Roman" panose="02020603050405020304" pitchFamily="18" charset="0"/>
                <a:ea typeface="Calibri" panose="020F0502020204030204" pitchFamily="34" charset="0"/>
                <a:cs typeface="+mj-cs"/>
              </a:rPr>
              <a:t>(2), 291-314.</a:t>
            </a:r>
            <a:endParaRPr lang="en-US" sz="1600" dirty="0">
              <a:latin typeface="Calibri" panose="020F0502020204030204" pitchFamily="34" charset="0"/>
              <a:ea typeface="Calibri" panose="020F0502020204030204" pitchFamily="34" charset="0"/>
              <a:cs typeface="+mj-cs"/>
            </a:endParaRPr>
          </a:p>
          <a:p>
            <a:pPr marL="177800" indent="-177800">
              <a:lnSpc>
                <a:spcPct val="115000"/>
              </a:lnSpc>
              <a:spcAft>
                <a:spcPts val="1000"/>
              </a:spcAft>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mj-cs"/>
              </a:rPr>
              <a:t>Ingwersen</a:t>
            </a:r>
            <a:r>
              <a:rPr lang="en-US" dirty="0">
                <a:latin typeface="Times New Roman" panose="02020603050405020304" pitchFamily="18" charset="0"/>
                <a:ea typeface="Calibri" panose="020F0502020204030204" pitchFamily="34" charset="0"/>
                <a:cs typeface="+mj-cs"/>
              </a:rPr>
              <a:t>, Peter (2014). "Selected critical examples of </a:t>
            </a:r>
            <a:r>
              <a:rPr lang="en-US" dirty="0" err="1">
                <a:latin typeface="Times New Roman" panose="02020603050405020304" pitchFamily="18" charset="0"/>
                <a:ea typeface="Calibri" panose="020F0502020204030204" pitchFamily="34" charset="0"/>
                <a:cs typeface="+mj-cs"/>
              </a:rPr>
              <a:t>scientometric</a:t>
            </a:r>
            <a:r>
              <a:rPr lang="en-US" dirty="0">
                <a:latin typeface="Times New Roman" panose="02020603050405020304" pitchFamily="18" charset="0"/>
                <a:ea typeface="Calibri" panose="020F0502020204030204" pitchFamily="34" charset="0"/>
                <a:cs typeface="+mj-cs"/>
              </a:rPr>
              <a:t> publication analysis". </a:t>
            </a:r>
            <a:r>
              <a:rPr lang="en-US" i="1" dirty="0" err="1">
                <a:latin typeface="Times New Roman" panose="02020603050405020304" pitchFamily="18" charset="0"/>
                <a:ea typeface="Calibri" panose="020F0502020204030204" pitchFamily="34" charset="0"/>
                <a:cs typeface="+mj-cs"/>
              </a:rPr>
              <a:t>BiD</a:t>
            </a:r>
            <a:r>
              <a:rPr lang="en-US" i="1" dirty="0">
                <a:latin typeface="Times New Roman" panose="02020603050405020304" pitchFamily="18" charset="0"/>
                <a:ea typeface="Calibri" panose="020F0502020204030204" pitchFamily="34" charset="0"/>
                <a:cs typeface="+mj-cs"/>
              </a:rPr>
              <a:t>: </a:t>
            </a:r>
            <a:r>
              <a:rPr lang="en-US" i="1" dirty="0" err="1">
                <a:latin typeface="Times New Roman" panose="02020603050405020304" pitchFamily="18" charset="0"/>
                <a:ea typeface="Calibri" panose="020F0502020204030204" pitchFamily="34" charset="0"/>
                <a:cs typeface="+mj-cs"/>
              </a:rPr>
              <a:t>textos</a:t>
            </a:r>
            <a:r>
              <a:rPr lang="en-US" i="1" dirty="0">
                <a:latin typeface="Times New Roman" panose="02020603050405020304" pitchFamily="18" charset="0"/>
                <a:ea typeface="Calibri" panose="020F0502020204030204" pitchFamily="34" charset="0"/>
                <a:cs typeface="+mj-cs"/>
              </a:rPr>
              <a:t> </a:t>
            </a:r>
            <a:r>
              <a:rPr lang="en-US" i="1" dirty="0" err="1">
                <a:latin typeface="Times New Roman" panose="02020603050405020304" pitchFamily="18" charset="0"/>
                <a:ea typeface="Calibri" panose="020F0502020204030204" pitchFamily="34" charset="0"/>
                <a:cs typeface="+mj-cs"/>
              </a:rPr>
              <a:t>universitaris</a:t>
            </a:r>
            <a:r>
              <a:rPr lang="en-US" i="1" dirty="0">
                <a:latin typeface="Times New Roman" panose="02020603050405020304" pitchFamily="18" charset="0"/>
                <a:ea typeface="Calibri" panose="020F0502020204030204" pitchFamily="34" charset="0"/>
                <a:cs typeface="+mj-cs"/>
              </a:rPr>
              <a:t> de </a:t>
            </a:r>
            <a:r>
              <a:rPr lang="en-US" i="1" dirty="0" err="1">
                <a:latin typeface="Times New Roman" panose="02020603050405020304" pitchFamily="18" charset="0"/>
                <a:ea typeface="Calibri" panose="020F0502020204030204" pitchFamily="34" charset="0"/>
                <a:cs typeface="+mj-cs"/>
              </a:rPr>
              <a:t>biblioteconomia</a:t>
            </a:r>
            <a:r>
              <a:rPr lang="en-US" i="1" dirty="0">
                <a:latin typeface="Times New Roman" panose="02020603050405020304" pitchFamily="18" charset="0"/>
                <a:ea typeface="Calibri" panose="020F0502020204030204" pitchFamily="34" charset="0"/>
                <a:cs typeface="+mj-cs"/>
              </a:rPr>
              <a:t> </a:t>
            </a:r>
            <a:r>
              <a:rPr lang="en-US" i="1" dirty="0" err="1">
                <a:latin typeface="Times New Roman" panose="02020603050405020304" pitchFamily="18" charset="0"/>
                <a:ea typeface="Calibri" panose="020F0502020204030204" pitchFamily="34" charset="0"/>
                <a:cs typeface="+mj-cs"/>
              </a:rPr>
              <a:t>i</a:t>
            </a:r>
            <a:r>
              <a:rPr lang="en-US" i="1" dirty="0">
                <a:latin typeface="Times New Roman" panose="02020603050405020304" pitchFamily="18" charset="0"/>
                <a:ea typeface="Calibri" panose="020F0502020204030204" pitchFamily="34" charset="0"/>
                <a:cs typeface="+mj-cs"/>
              </a:rPr>
              <a:t> </a:t>
            </a:r>
            <a:r>
              <a:rPr lang="en-US" i="1" dirty="0" err="1">
                <a:latin typeface="Times New Roman" panose="02020603050405020304" pitchFamily="18" charset="0"/>
                <a:ea typeface="Calibri" panose="020F0502020204030204" pitchFamily="34" charset="0"/>
                <a:cs typeface="+mj-cs"/>
              </a:rPr>
              <a:t>documentació</a:t>
            </a:r>
            <a:r>
              <a:rPr lang="en-US" dirty="0">
                <a:latin typeface="Times New Roman" panose="02020603050405020304" pitchFamily="18" charset="0"/>
                <a:ea typeface="Calibri" panose="020F0502020204030204" pitchFamily="34" charset="0"/>
                <a:cs typeface="+mj-cs"/>
              </a:rPr>
              <a:t>, </a:t>
            </a:r>
            <a:r>
              <a:rPr lang="en-US" dirty="0" err="1">
                <a:latin typeface="Times New Roman" panose="02020603050405020304" pitchFamily="18" charset="0"/>
                <a:ea typeface="Calibri" panose="020F0502020204030204" pitchFamily="34" charset="0"/>
                <a:cs typeface="+mj-cs"/>
              </a:rPr>
              <a:t>núm</a:t>
            </a:r>
            <a:r>
              <a:rPr lang="en-US" dirty="0">
                <a:latin typeface="Times New Roman" panose="02020603050405020304" pitchFamily="18" charset="0"/>
                <a:ea typeface="Calibri" panose="020F0502020204030204" pitchFamily="34" charset="0"/>
                <a:cs typeface="+mj-cs"/>
              </a:rPr>
              <a:t>. 32 (</a:t>
            </a:r>
            <a:r>
              <a:rPr lang="en-US" dirty="0" err="1">
                <a:latin typeface="Times New Roman" panose="02020603050405020304" pitchFamily="18" charset="0"/>
                <a:ea typeface="Calibri" panose="020F0502020204030204" pitchFamily="34" charset="0"/>
                <a:cs typeface="+mj-cs"/>
              </a:rPr>
              <a:t>juny</a:t>
            </a:r>
            <a:r>
              <a:rPr lang="en-US" dirty="0">
                <a:latin typeface="Times New Roman" panose="02020603050405020304" pitchFamily="18" charset="0"/>
                <a:ea typeface="Calibri" panose="020F0502020204030204" pitchFamily="34" charset="0"/>
                <a:cs typeface="+mj-cs"/>
              </a:rPr>
              <a:t>) . &lt;http://bid.ub.edu/en/32/ingwersen3.htm&gt;. DOI: http://dx.doi.org/10.1344/BiD2014.32.27 [</a:t>
            </a:r>
            <a:r>
              <a:rPr lang="en-US" dirty="0" err="1">
                <a:latin typeface="Times New Roman" panose="02020603050405020304" pitchFamily="18" charset="0"/>
                <a:ea typeface="Calibri" panose="020F0502020204030204" pitchFamily="34" charset="0"/>
                <a:cs typeface="+mj-cs"/>
              </a:rPr>
              <a:t>Consulta</a:t>
            </a:r>
            <a:r>
              <a:rPr lang="en-US" dirty="0">
                <a:latin typeface="Times New Roman" panose="02020603050405020304" pitchFamily="18" charset="0"/>
                <a:ea typeface="Calibri" panose="020F0502020204030204" pitchFamily="34" charset="0"/>
                <a:cs typeface="+mj-cs"/>
              </a:rPr>
              <a:t>: 28-10-2017].</a:t>
            </a:r>
            <a:endParaRPr lang="en-US" sz="1600" dirty="0">
              <a:latin typeface="Calibri" panose="020F0502020204030204" pitchFamily="34" charset="0"/>
              <a:ea typeface="Calibri" panose="020F0502020204030204" pitchFamily="34" charset="0"/>
              <a:cs typeface="+mj-cs"/>
            </a:endParaRPr>
          </a:p>
          <a:p>
            <a:pPr marL="177800" indent="-177800">
              <a:lnSpc>
                <a:spcPct val="115000"/>
              </a:lnSpc>
              <a:spcAft>
                <a:spcPts val="1000"/>
              </a:spcAft>
              <a:buFont typeface="Wingdings" panose="05000000000000000000" pitchFamily="2" charset="2"/>
              <a:buChar char="§"/>
            </a:pPr>
            <a:r>
              <a:rPr lang="en-US" dirty="0" err="1">
                <a:latin typeface="Times New Roman" panose="02020603050405020304" pitchFamily="18" charset="0"/>
                <a:ea typeface="Calibri" panose="020F0502020204030204" pitchFamily="34" charset="0"/>
                <a:cs typeface="+mj-cs"/>
              </a:rPr>
              <a:t>Jalalian</a:t>
            </a:r>
            <a:r>
              <a:rPr lang="en-US" dirty="0">
                <a:latin typeface="Times New Roman" panose="02020603050405020304" pitchFamily="18" charset="0"/>
                <a:ea typeface="Calibri" panose="020F0502020204030204" pitchFamily="34" charset="0"/>
                <a:cs typeface="+mj-cs"/>
              </a:rPr>
              <a:t>, M. (2015). The story of fake impact factor companies and how we detected them. </a:t>
            </a:r>
            <a:r>
              <a:rPr lang="en-US" i="1" dirty="0">
                <a:latin typeface="Times New Roman" panose="02020603050405020304" pitchFamily="18" charset="0"/>
                <a:ea typeface="Calibri" panose="020F0502020204030204" pitchFamily="34" charset="0"/>
                <a:cs typeface="+mj-cs"/>
              </a:rPr>
              <a:t>Electronic physician</a:t>
            </a:r>
            <a:r>
              <a:rPr lang="en-US" dirty="0">
                <a:latin typeface="Times New Roman" panose="02020603050405020304" pitchFamily="18" charset="0"/>
                <a:ea typeface="Calibri" panose="020F0502020204030204" pitchFamily="34" charset="0"/>
                <a:cs typeface="+mj-cs"/>
              </a:rPr>
              <a:t>, </a:t>
            </a:r>
            <a:r>
              <a:rPr lang="en-US" i="1" dirty="0">
                <a:latin typeface="Times New Roman" panose="02020603050405020304" pitchFamily="18" charset="0"/>
                <a:ea typeface="Calibri" panose="020F0502020204030204" pitchFamily="34" charset="0"/>
                <a:cs typeface="+mj-cs"/>
              </a:rPr>
              <a:t>7</a:t>
            </a:r>
            <a:r>
              <a:rPr lang="en-US" dirty="0">
                <a:latin typeface="Times New Roman" panose="02020603050405020304" pitchFamily="18" charset="0"/>
                <a:ea typeface="Calibri" panose="020F0502020204030204" pitchFamily="34" charset="0"/>
                <a:cs typeface="+mj-cs"/>
              </a:rPr>
              <a:t>(2), 1069</a:t>
            </a:r>
            <a:r>
              <a:rPr lang="en-US" dirty="0" smtClean="0">
                <a:latin typeface="Times New Roman" panose="02020603050405020304" pitchFamily="18" charset="0"/>
                <a:ea typeface="Calibri" panose="020F0502020204030204" pitchFamily="34" charset="0"/>
                <a:cs typeface="+mj-cs"/>
              </a:rPr>
              <a:t>.</a:t>
            </a:r>
          </a:p>
          <a:p>
            <a:pPr marL="177800" indent="-177800">
              <a:lnSpc>
                <a:spcPct val="115000"/>
              </a:lnSpc>
              <a:spcAft>
                <a:spcPts val="1000"/>
              </a:spcAft>
              <a:buFont typeface="Wingdings" panose="05000000000000000000" pitchFamily="2" charset="2"/>
              <a:buChar char="§"/>
            </a:pPr>
            <a:r>
              <a:rPr lang="en-US" dirty="0" err="1">
                <a:cs typeface="+mj-cs"/>
              </a:rPr>
              <a:t>Sorokowski</a:t>
            </a:r>
            <a:r>
              <a:rPr lang="en-US" dirty="0">
                <a:cs typeface="+mj-cs"/>
              </a:rPr>
              <a:t>, P., </a:t>
            </a:r>
            <a:r>
              <a:rPr lang="en-US" dirty="0" err="1">
                <a:cs typeface="+mj-cs"/>
              </a:rPr>
              <a:t>Kulczycki</a:t>
            </a:r>
            <a:r>
              <a:rPr lang="en-US" dirty="0">
                <a:cs typeface="+mj-cs"/>
              </a:rPr>
              <a:t>, E., </a:t>
            </a:r>
            <a:r>
              <a:rPr lang="en-US" dirty="0" err="1">
                <a:cs typeface="+mj-cs"/>
              </a:rPr>
              <a:t>Sorokowska</a:t>
            </a:r>
            <a:r>
              <a:rPr lang="en-US" dirty="0">
                <a:cs typeface="+mj-cs"/>
              </a:rPr>
              <a:t>, A., &amp; </a:t>
            </a:r>
            <a:r>
              <a:rPr lang="en-US" dirty="0" err="1">
                <a:cs typeface="+mj-cs"/>
              </a:rPr>
              <a:t>Pisanski</a:t>
            </a:r>
            <a:r>
              <a:rPr lang="en-US" dirty="0">
                <a:cs typeface="+mj-cs"/>
              </a:rPr>
              <a:t>, K. (2017). Predatory journals recruit fake editor. </a:t>
            </a:r>
            <a:r>
              <a:rPr lang="en-US" i="1" dirty="0">
                <a:cs typeface="+mj-cs"/>
              </a:rPr>
              <a:t>Nature News</a:t>
            </a:r>
            <a:r>
              <a:rPr lang="en-US" dirty="0">
                <a:cs typeface="+mj-cs"/>
              </a:rPr>
              <a:t>, </a:t>
            </a:r>
            <a:r>
              <a:rPr lang="en-US" i="1" dirty="0">
                <a:cs typeface="+mj-cs"/>
              </a:rPr>
              <a:t>543</a:t>
            </a:r>
            <a:r>
              <a:rPr lang="en-US" dirty="0">
                <a:cs typeface="+mj-cs"/>
              </a:rPr>
              <a:t>(7646), 481.</a:t>
            </a:r>
            <a:endParaRPr lang="en-US" sz="16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251584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621" y="854484"/>
            <a:ext cx="5584423" cy="3362248"/>
          </a:xfrm>
          <a:prstGeom prst="rect">
            <a:avLst/>
          </a:prstGeom>
        </p:spPr>
      </p:pic>
      <p:sp>
        <p:nvSpPr>
          <p:cNvPr id="4" name="Google Shape;298;p36"/>
          <p:cNvSpPr txBox="1">
            <a:spLocks/>
          </p:cNvSpPr>
          <p:nvPr/>
        </p:nvSpPr>
        <p:spPr>
          <a:xfrm>
            <a:off x="191068" y="5258431"/>
            <a:ext cx="5691117" cy="159956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en-US" sz="2400" b="1" dirty="0" smtClean="0">
              <a:latin typeface="Calibri Light" panose="020F0302020204030204" pitchFamily="34" charset="0"/>
              <a:cs typeface="B Nazanin" panose="00000400000000000000" pitchFamily="2" charset="-78"/>
            </a:endParaRPr>
          </a:p>
          <a:p>
            <a:pPr marL="0" indent="0">
              <a:spcBef>
                <a:spcPts val="600"/>
              </a:spcBef>
              <a:buFont typeface="Arial" panose="020B0604020202020204" pitchFamily="34" charset="0"/>
              <a:buNone/>
            </a:pPr>
            <a:r>
              <a:rPr lang="en-US" sz="2400" dirty="0" smtClean="0">
                <a:latin typeface="Calibri Light" panose="020F0302020204030204" pitchFamily="34" charset="0"/>
                <a:cs typeface="B Nazanin" panose="00000400000000000000" pitchFamily="2" charset="-78"/>
              </a:rPr>
              <a:t>You can find me at: </a:t>
            </a:r>
            <a:r>
              <a:rPr lang="en-US" dirty="0" smtClean="0">
                <a:latin typeface="Calibri Light" panose="020F0302020204030204" pitchFamily="34" charset="0"/>
                <a:cs typeface="B Nazanin" panose="00000400000000000000" pitchFamily="2" charset="-78"/>
                <a:hlinkClick r:id="rId3"/>
              </a:rPr>
              <a:t>Arshadi@aut.ac.ir</a:t>
            </a:r>
            <a:endParaRPr lang="en-US" dirty="0" smtClean="0">
              <a:latin typeface="Calibri Light" panose="020F0302020204030204" pitchFamily="34" charset="0"/>
              <a:cs typeface="B Nazanin" panose="00000400000000000000" pitchFamily="2" charset="-78"/>
            </a:endParaRPr>
          </a:p>
          <a:p>
            <a:pPr marL="0" indent="0">
              <a:spcBef>
                <a:spcPts val="600"/>
              </a:spcBef>
              <a:buFont typeface="Arial" panose="020B0604020202020204" pitchFamily="34" charset="0"/>
              <a:buNone/>
            </a:pPr>
            <a:r>
              <a:rPr lang="en-US" sz="2400" dirty="0" smtClean="0">
                <a:latin typeface="Calibri Light" panose="020F0302020204030204" pitchFamily="34" charset="0"/>
                <a:cs typeface="B Nazanin" panose="00000400000000000000" pitchFamily="2" charset="-78"/>
              </a:rPr>
              <a:t>Tel: 64545447</a:t>
            </a:r>
          </a:p>
        </p:txBody>
      </p:sp>
    </p:spTree>
    <p:extLst>
      <p:ext uri="{BB962C8B-B14F-4D97-AF65-F5344CB8AC3E}">
        <p14:creationId xmlns:p14="http://schemas.microsoft.com/office/powerpoint/2010/main" val="1719017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3890" y="352603"/>
            <a:ext cx="9689910" cy="6186309"/>
          </a:xfrm>
          <a:prstGeom prst="rect">
            <a:avLst/>
          </a:prstGeom>
        </p:spPr>
        <p:txBody>
          <a:bodyPr wrap="square">
            <a:spAutoFit/>
          </a:bodyPr>
          <a:lstStyle/>
          <a:p>
            <a:pPr marL="342900" indent="-342900" algn="r" rtl="1">
              <a:lnSpc>
                <a:spcPct val="150000"/>
              </a:lnSpc>
              <a:buFont typeface="Wingdings" panose="05000000000000000000" pitchFamily="2" charset="2"/>
              <a:buChar char="Ø"/>
            </a:pPr>
            <a:r>
              <a:rPr lang="fa-IR" sz="2400" dirty="0">
                <a:cs typeface="B Nazanin" panose="00000400000000000000" pitchFamily="2" charset="-78"/>
              </a:rPr>
              <a:t>از محصولات اصلی این شرکت، پایگاه دانش (</a:t>
            </a:r>
            <a:r>
              <a:rPr lang="en-US" sz="2400" dirty="0">
                <a:cs typeface="B Nazanin" panose="00000400000000000000" pitchFamily="2" charset="-78"/>
              </a:rPr>
              <a:t>Web of Knowledge</a:t>
            </a:r>
            <a:r>
              <a:rPr lang="fa-IR" sz="2400" dirty="0">
                <a:cs typeface="B Nazanin" panose="00000400000000000000" pitchFamily="2" charset="-78"/>
              </a:rPr>
              <a:t>) است که خدمات و بانک‌های مختلفی را در بر می‌گیرد. یکی از این خدمات، شبکه علم (</a:t>
            </a:r>
            <a:r>
              <a:rPr lang="en-US" sz="2400" dirty="0">
                <a:cs typeface="B Nazanin" panose="00000400000000000000" pitchFamily="2" charset="-78"/>
              </a:rPr>
              <a:t>Web of Science</a:t>
            </a:r>
            <a:r>
              <a:rPr lang="fa-IR" sz="2400" dirty="0">
                <a:cs typeface="B Nazanin" panose="00000400000000000000" pitchFamily="2" charset="-78"/>
              </a:rPr>
              <a:t>) است که ویژگی اصلی آن نمایه‌های استنادی معتبر آن است.</a:t>
            </a:r>
            <a:endParaRPr lang="en-US" sz="2400" dirty="0">
              <a:cs typeface="B Nazanin" panose="00000400000000000000" pitchFamily="2" charset="-78"/>
            </a:endParaRPr>
          </a:p>
          <a:p>
            <a:pPr marL="342900" indent="-342900" algn="r" rtl="1">
              <a:lnSpc>
                <a:spcPct val="150000"/>
              </a:lnSpc>
              <a:buFont typeface="Wingdings" panose="05000000000000000000" pitchFamily="2" charset="2"/>
              <a:buChar char="Ø"/>
            </a:pPr>
            <a:endParaRPr lang="fa-IR" sz="2400" dirty="0" smtClean="0">
              <a:cs typeface="B Nazanin" panose="00000400000000000000" pitchFamily="2" charset="-78"/>
            </a:endParaRPr>
          </a:p>
          <a:p>
            <a:pPr marL="342900" indent="-342900" algn="r" rtl="1">
              <a:lnSpc>
                <a:spcPct val="150000"/>
              </a:lnSpc>
              <a:buFont typeface="Wingdings" panose="05000000000000000000" pitchFamily="2" charset="2"/>
              <a:buChar char="Ø"/>
            </a:pPr>
            <a:r>
              <a:rPr lang="fa-IR" sz="2400" dirty="0" smtClean="0">
                <a:cs typeface="B Nazanin" panose="00000400000000000000" pitchFamily="2" charset="-78"/>
              </a:rPr>
              <a:t>وب‌آوساینس</a:t>
            </a:r>
            <a:r>
              <a:rPr lang="fa-IR" sz="2400" dirty="0">
                <a:cs typeface="B Nazanin" panose="00000400000000000000" pitchFamily="2" charset="-78"/>
              </a:rPr>
              <a:t>، پلت‌فرمی متشکل از چندین بانک اطلاعاتی مانند </a:t>
            </a:r>
            <a:r>
              <a:rPr lang="en-US" sz="2400" dirty="0">
                <a:cs typeface="B Nazanin" panose="00000400000000000000" pitchFamily="2" charset="-78"/>
              </a:rPr>
              <a:t>Medline </a:t>
            </a:r>
            <a:r>
              <a:rPr lang="fa-IR" sz="2400" dirty="0">
                <a:cs typeface="B Nazanin" panose="00000400000000000000" pitchFamily="2" charset="-78"/>
              </a:rPr>
              <a:t>،</a:t>
            </a:r>
            <a:r>
              <a:rPr lang="en-US" sz="2400" dirty="0">
                <a:cs typeface="B Nazanin" panose="00000400000000000000" pitchFamily="2" charset="-78"/>
              </a:rPr>
              <a:t>BIOSIS Citation Index </a:t>
            </a:r>
            <a:r>
              <a:rPr lang="fa-IR" sz="2400" dirty="0">
                <a:cs typeface="B Nazanin" panose="00000400000000000000" pitchFamily="2" charset="-78"/>
              </a:rPr>
              <a:t> و </a:t>
            </a:r>
            <a:r>
              <a:rPr lang="en-US" sz="2400" dirty="0">
                <a:cs typeface="B Nazanin" panose="00000400000000000000" pitchFamily="2" charset="-78"/>
              </a:rPr>
              <a:t>Zoological Record </a:t>
            </a:r>
            <a:r>
              <a:rPr lang="fa-IR" sz="2400" dirty="0" smtClean="0">
                <a:cs typeface="B Nazanin" panose="00000400000000000000" pitchFamily="2" charset="-78"/>
              </a:rPr>
              <a:t> است</a:t>
            </a:r>
            <a:r>
              <a:rPr lang="fa-IR" sz="2400" dirty="0">
                <a:cs typeface="B Nazanin" panose="00000400000000000000" pitchFamily="2" charset="-78"/>
              </a:rPr>
              <a:t>. لذا مجلاتی که فقط در نمایه های موجود در کورکالکشن ایندکس شوند </a:t>
            </a:r>
            <a:r>
              <a:rPr lang="fa-IR" sz="2400" dirty="0" smtClean="0">
                <a:cs typeface="B Nazanin" panose="00000400000000000000" pitchFamily="2" charset="-78"/>
              </a:rPr>
              <a:t>اهمیت ویژه‌ای دارند.</a:t>
            </a:r>
          </a:p>
          <a:p>
            <a:pPr marL="342900" indent="-342900" algn="r" rtl="1">
              <a:lnSpc>
                <a:spcPct val="150000"/>
              </a:lnSpc>
              <a:buFont typeface="Wingdings" panose="05000000000000000000" pitchFamily="2" charset="2"/>
              <a:buChar char="Ø"/>
            </a:pPr>
            <a:endParaRPr lang="fa-IR" sz="2400" dirty="0">
              <a:cs typeface="B Nazanin" panose="00000400000000000000" pitchFamily="2" charset="-78"/>
            </a:endParaRPr>
          </a:p>
          <a:p>
            <a:pPr marL="342900" indent="-342900" algn="r" rtl="1">
              <a:lnSpc>
                <a:spcPct val="150000"/>
              </a:lnSpc>
              <a:buFont typeface="Wingdings" panose="05000000000000000000" pitchFamily="2" charset="2"/>
              <a:buChar char="Ø"/>
            </a:pPr>
            <a:r>
              <a:rPr lang="fa-IR" sz="2400" dirty="0">
                <a:latin typeface="Times New Roman" panose="02020603050405020304" pitchFamily="18" charset="0"/>
                <a:ea typeface="Calibri" panose="020F0502020204030204" pitchFamily="34" charset="0"/>
                <a:cs typeface="B Nazanin" panose="00000400000000000000" pitchFamily="2" charset="-78"/>
              </a:rPr>
              <a:t>این </a:t>
            </a:r>
            <a:r>
              <a:rPr lang="fa-IR" sz="2400" b="1" dirty="0">
                <a:latin typeface="Times New Roman" panose="02020603050405020304" pitchFamily="18" charset="0"/>
                <a:ea typeface="Calibri" panose="020F0502020204030204" pitchFamily="34" charset="0"/>
                <a:cs typeface="B Nazanin" panose="00000400000000000000" pitchFamily="2" charset="-78"/>
              </a:rPr>
              <a:t>شرکت یک لیست مادر (</a:t>
            </a:r>
            <a:r>
              <a:rPr lang="en-US" sz="2400" b="1" dirty="0">
                <a:latin typeface="Times New Roman" panose="02020603050405020304" pitchFamily="18" charset="0"/>
                <a:ea typeface="Calibri" panose="020F0502020204030204" pitchFamily="34" charset="0"/>
                <a:cs typeface="B Nazanin" panose="00000400000000000000" pitchFamily="2" charset="-78"/>
              </a:rPr>
              <a:t>Master Journal List</a:t>
            </a:r>
            <a:r>
              <a:rPr lang="fa-IR" sz="2400" b="1" dirty="0">
                <a:latin typeface="Times New Roman" panose="02020603050405020304" pitchFamily="18" charset="0"/>
                <a:ea typeface="Calibri" panose="020F0502020204030204" pitchFamily="34" charset="0"/>
                <a:cs typeface="B Nazanin" panose="00000400000000000000" pitchFamily="2" charset="-78"/>
              </a:rPr>
              <a:t>) دارد که حاوی همه مجلات شبکه دانش است و لزوما همه مجلات آن، کیفیت بالایی ندارند</a:t>
            </a:r>
            <a:r>
              <a:rPr lang="fa-IR" sz="2400" dirty="0">
                <a:latin typeface="Times New Roman" panose="02020603050405020304" pitchFamily="18" charset="0"/>
                <a:ea typeface="Calibri" panose="020F0502020204030204" pitchFamily="34" charset="0"/>
                <a:cs typeface="B Nazanin" panose="00000400000000000000" pitchFamily="2" charset="-78"/>
              </a:rPr>
              <a:t>. </a:t>
            </a:r>
            <a:endParaRPr lang="en-US" sz="2000" dirty="0">
              <a:latin typeface="Times New Roman" panose="02020603050405020304" pitchFamily="18" charset="0"/>
              <a:ea typeface="Calibri" panose="020F0502020204030204" pitchFamily="34" charset="0"/>
              <a:cs typeface="B Lotus" panose="00000400000000000000" pitchFamily="2" charset="-78"/>
            </a:endParaRPr>
          </a:p>
          <a:p>
            <a:pPr marL="342900" indent="-342900" algn="r" rtl="1">
              <a:lnSpc>
                <a:spcPct val="150000"/>
              </a:lnSpc>
              <a:buFont typeface="Wingdings" panose="05000000000000000000" pitchFamily="2" charset="2"/>
              <a:buChar char="Ø"/>
            </a:pPr>
            <a:endParaRPr lang="en-US" sz="2400" dirty="0"/>
          </a:p>
        </p:txBody>
      </p:sp>
      <p:sp>
        <p:nvSpPr>
          <p:cNvPr id="2" name="Slide Number Placeholder 1"/>
          <p:cNvSpPr>
            <a:spLocks noGrp="1"/>
          </p:cNvSpPr>
          <p:nvPr>
            <p:ph type="sldNum" sz="quarter" idx="12"/>
          </p:nvPr>
        </p:nvSpPr>
        <p:spPr/>
        <p:txBody>
          <a:bodyPr/>
          <a:lstStyle/>
          <a:p>
            <a:fld id="{3EB652B2-3F4D-4865-AAC8-13DC514DCEC8}" type="slidenum">
              <a:rPr lang="ar-SA" smtClean="0"/>
              <a:t>5</a:t>
            </a:fld>
            <a:endParaRPr lang="ar-SA"/>
          </a:p>
        </p:txBody>
      </p:sp>
      <p:sp>
        <p:nvSpPr>
          <p:cNvPr id="5" name="Date Placeholder 4"/>
          <p:cNvSpPr>
            <a:spLocks noGrp="1"/>
          </p:cNvSpPr>
          <p:nvPr>
            <p:ph type="dt" sz="half" idx="10"/>
          </p:nvPr>
        </p:nvSpPr>
        <p:spPr/>
        <p:txBody>
          <a:bodyPr/>
          <a:lstStyle/>
          <a:p>
            <a:r>
              <a:rPr lang="ar-SA" smtClean="0"/>
              <a:t>04/03/2019</a:t>
            </a:r>
            <a:endParaRPr lang="ar-S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063387" cy="1345959"/>
          </a:xfrm>
          <a:prstGeom prst="rect">
            <a:avLst/>
          </a:prstGeom>
        </p:spPr>
      </p:pic>
    </p:spTree>
    <p:extLst>
      <p:ext uri="{BB962C8B-B14F-4D97-AF65-F5344CB8AC3E}">
        <p14:creationId xmlns:p14="http://schemas.microsoft.com/office/powerpoint/2010/main" val="2708294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8" y="300252"/>
            <a:ext cx="10882776" cy="5810954"/>
          </a:xfrm>
          <a:prstGeom prst="rect">
            <a:avLst/>
          </a:prstGeom>
        </p:spPr>
      </p:pic>
      <p:sp>
        <p:nvSpPr>
          <p:cNvPr id="4" name="Rectangle 3"/>
          <p:cNvSpPr/>
          <p:nvPr/>
        </p:nvSpPr>
        <p:spPr>
          <a:xfrm>
            <a:off x="4255428" y="6315080"/>
            <a:ext cx="2890535" cy="369332"/>
          </a:xfrm>
          <a:prstGeom prst="rect">
            <a:avLst/>
          </a:prstGeom>
        </p:spPr>
        <p:txBody>
          <a:bodyPr wrap="none">
            <a:spAutoFit/>
          </a:bodyPr>
          <a:lstStyle/>
          <a:p>
            <a:pPr algn="r" rtl="1"/>
            <a:r>
              <a:rPr lang="en-US" dirty="0" smtClean="0">
                <a:effectLst/>
                <a:latin typeface="Times New Roman" panose="02020603050405020304" pitchFamily="18" charset="0"/>
                <a:ea typeface="Calibri" panose="020F0502020204030204" pitchFamily="34" charset="0"/>
                <a:cs typeface="B Nazanin" panose="00000400000000000000" pitchFamily="2" charset="-78"/>
              </a:rPr>
              <a:t>http://clarivate.libguides.com</a:t>
            </a:r>
            <a:endParaRPr lang="en-US" dirty="0"/>
          </a:p>
        </p:txBody>
      </p:sp>
      <p:sp>
        <p:nvSpPr>
          <p:cNvPr id="2" name="Slide Number Placeholder 1"/>
          <p:cNvSpPr>
            <a:spLocks noGrp="1"/>
          </p:cNvSpPr>
          <p:nvPr>
            <p:ph type="sldNum" sz="quarter" idx="12"/>
          </p:nvPr>
        </p:nvSpPr>
        <p:spPr/>
        <p:txBody>
          <a:bodyPr/>
          <a:lstStyle/>
          <a:p>
            <a:fld id="{3EB652B2-3F4D-4865-AAC8-13DC514DCEC8}" type="slidenum">
              <a:rPr lang="ar-SA" smtClean="0"/>
              <a:t>6</a:t>
            </a:fld>
            <a:endParaRPr lang="ar-SA"/>
          </a:p>
        </p:txBody>
      </p:sp>
      <p:sp>
        <p:nvSpPr>
          <p:cNvPr id="6" name="Date Placeholder 5"/>
          <p:cNvSpPr>
            <a:spLocks noGrp="1"/>
          </p:cNvSpPr>
          <p:nvPr>
            <p:ph type="dt" sz="half" idx="10"/>
          </p:nvPr>
        </p:nvSpPr>
        <p:spPr/>
        <p:txBody>
          <a:bodyPr/>
          <a:lstStyle/>
          <a:p>
            <a:r>
              <a:rPr lang="ar-SA" smtClean="0"/>
              <a:t>04/03/2019</a:t>
            </a:r>
            <a:endParaRPr lang="ar-SA"/>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026694" cy="1299516"/>
          </a:xfrm>
          <a:prstGeom prst="rect">
            <a:avLst/>
          </a:prstGeom>
        </p:spPr>
      </p:pic>
    </p:spTree>
    <p:extLst>
      <p:ext uri="{BB962C8B-B14F-4D97-AF65-F5344CB8AC3E}">
        <p14:creationId xmlns:p14="http://schemas.microsoft.com/office/powerpoint/2010/main" val="38705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Slide Number Placeholder 2"/>
          <p:cNvSpPr>
            <a:spLocks noGrp="1"/>
          </p:cNvSpPr>
          <p:nvPr>
            <p:ph type="sldNum" sz="quarter" idx="12"/>
          </p:nvPr>
        </p:nvSpPr>
        <p:spPr/>
        <p:txBody>
          <a:bodyPr/>
          <a:lstStyle/>
          <a:p>
            <a:fld id="{3EB652B2-3F4D-4865-AAC8-13DC514DCEC8}" type="slidenum">
              <a:rPr lang="ar-SA" smtClean="0"/>
              <a:t>7</a:t>
            </a:fld>
            <a:endParaRPr lang="ar-SA"/>
          </a:p>
        </p:txBody>
      </p:sp>
      <p:graphicFrame>
        <p:nvGraphicFramePr>
          <p:cNvPr id="5" name="Table 4"/>
          <p:cNvGraphicFramePr>
            <a:graphicFrameLocks noGrp="1"/>
          </p:cNvGraphicFramePr>
          <p:nvPr>
            <p:extLst>
              <p:ext uri="{D42A27DB-BD31-4B8C-83A1-F6EECF244321}">
                <p14:modId xmlns:p14="http://schemas.microsoft.com/office/powerpoint/2010/main" val="3329536261"/>
              </p:ext>
            </p:extLst>
          </p:nvPr>
        </p:nvGraphicFramePr>
        <p:xfrm>
          <a:off x="648045" y="925989"/>
          <a:ext cx="9998431" cy="5339080"/>
        </p:xfrm>
        <a:graphic>
          <a:graphicData uri="http://schemas.openxmlformats.org/drawingml/2006/table">
            <a:tbl>
              <a:tblPr rtl="1" firstRow="1" bandRow="1">
                <a:tableStyleId>{EB344D84-9AFB-497E-A393-DC336BA19D2E}</a:tableStyleId>
              </a:tblPr>
              <a:tblGrid>
                <a:gridCol w="1284113">
                  <a:extLst>
                    <a:ext uri="{9D8B030D-6E8A-4147-A177-3AD203B41FA5}">
                      <a16:colId xmlns:a16="http://schemas.microsoft.com/office/drawing/2014/main" val="3474768045"/>
                    </a:ext>
                  </a:extLst>
                </a:gridCol>
                <a:gridCol w="8714318">
                  <a:extLst>
                    <a:ext uri="{9D8B030D-6E8A-4147-A177-3AD203B41FA5}">
                      <a16:colId xmlns:a16="http://schemas.microsoft.com/office/drawing/2014/main" val="3640739465"/>
                    </a:ext>
                  </a:extLst>
                </a:gridCol>
              </a:tblGrid>
              <a:tr h="370840">
                <a:tc>
                  <a:txBody>
                    <a:bodyPr/>
                    <a:lstStyle/>
                    <a:p>
                      <a:pPr rtl="1"/>
                      <a:endParaRPr lang="ar-SA" dirty="0">
                        <a:solidFill>
                          <a:schemeClr val="tx1"/>
                        </a:solidFill>
                        <a:cs typeface="+mj-cs"/>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smtClean="0">
                          <a:solidFill>
                            <a:schemeClr val="tx1"/>
                          </a:solidFill>
                          <a:cs typeface="+mj-cs"/>
                        </a:rPr>
                        <a:t>Web of Science Core Collection: Citation Indexes</a:t>
                      </a:r>
                    </a:p>
                    <a:p>
                      <a:pPr rtl="1"/>
                      <a:endParaRPr lang="ar-SA" dirty="0">
                        <a:solidFill>
                          <a:schemeClr val="tx1"/>
                        </a:solidFill>
                        <a:cs typeface="+mj-cs"/>
                      </a:endParaRPr>
                    </a:p>
                  </a:txBody>
                  <a:tcPr/>
                </a:tc>
                <a:extLst>
                  <a:ext uri="{0D108BD9-81ED-4DB2-BD59-A6C34878D82A}">
                    <a16:rowId xmlns:a16="http://schemas.microsoft.com/office/drawing/2014/main" val="3256475103"/>
                  </a:ext>
                </a:extLst>
              </a:tr>
              <a:tr h="370840">
                <a:tc>
                  <a:txBody>
                    <a:bodyPr/>
                    <a:lstStyle/>
                    <a:p>
                      <a:pPr rtl="1"/>
                      <a:r>
                        <a:rPr lang="en-US" dirty="0" smtClean="0">
                          <a:solidFill>
                            <a:schemeClr val="tx1"/>
                          </a:solidFill>
                          <a:cs typeface="+mj-cs"/>
                        </a:rPr>
                        <a:t>18162</a:t>
                      </a:r>
                      <a:endParaRPr lang="ar-SA" dirty="0">
                        <a:solidFill>
                          <a:schemeClr val="tx1"/>
                        </a:solidFill>
                        <a:cs typeface="+mj-cs"/>
                      </a:endParaRPr>
                    </a:p>
                  </a:txBody>
                  <a:tcPr/>
                </a:tc>
                <a:tc>
                  <a:txBody>
                    <a:bodyPr/>
                    <a:lstStyle/>
                    <a:p>
                      <a:pPr rtl="1"/>
                      <a:r>
                        <a:rPr lang="en-US" dirty="0" smtClean="0">
                          <a:solidFill>
                            <a:schemeClr val="tx1"/>
                          </a:solidFill>
                          <a:cs typeface="+mj-cs"/>
                        </a:rPr>
                        <a:t>Science Citation Index Expanded (SCI-EXPANDED) </a:t>
                      </a:r>
                      <a:endParaRPr lang="ar-SA" dirty="0">
                        <a:solidFill>
                          <a:schemeClr val="tx1"/>
                        </a:solidFill>
                        <a:cs typeface="+mj-cs"/>
                      </a:endParaRPr>
                    </a:p>
                  </a:txBody>
                  <a:tcPr/>
                </a:tc>
                <a:extLst>
                  <a:ext uri="{0D108BD9-81ED-4DB2-BD59-A6C34878D82A}">
                    <a16:rowId xmlns:a16="http://schemas.microsoft.com/office/drawing/2014/main" val="991228577"/>
                  </a:ext>
                </a:extLst>
              </a:tr>
              <a:tr h="370840">
                <a:tc>
                  <a:txBody>
                    <a:bodyPr/>
                    <a:lstStyle/>
                    <a:p>
                      <a:pPr rtl="1"/>
                      <a:r>
                        <a:rPr lang="en-US" dirty="0" smtClean="0">
                          <a:solidFill>
                            <a:schemeClr val="tx1"/>
                          </a:solidFill>
                          <a:cs typeface="+mj-cs"/>
                        </a:rPr>
                        <a:t>446</a:t>
                      </a:r>
                      <a:endParaRPr lang="ar-SA" dirty="0">
                        <a:solidFill>
                          <a:schemeClr val="tx1"/>
                        </a:solidFill>
                        <a:cs typeface="+mj-cs"/>
                      </a:endParaRPr>
                    </a:p>
                  </a:txBody>
                  <a:tcPr/>
                </a:tc>
                <a:tc>
                  <a:txBody>
                    <a:bodyPr/>
                    <a:lstStyle/>
                    <a:p>
                      <a:pPr rtl="1"/>
                      <a:r>
                        <a:rPr lang="fr-FR" dirty="0" smtClean="0">
                          <a:solidFill>
                            <a:schemeClr val="tx1"/>
                          </a:solidFill>
                          <a:cs typeface="+mj-cs"/>
                        </a:rPr>
                        <a:t>Social Sciences Citation Index (SSCI) --1900-present </a:t>
                      </a:r>
                      <a:endParaRPr lang="ar-SA" dirty="0">
                        <a:solidFill>
                          <a:schemeClr val="tx1"/>
                        </a:solidFill>
                        <a:cs typeface="+mj-cs"/>
                      </a:endParaRPr>
                    </a:p>
                  </a:txBody>
                  <a:tcPr/>
                </a:tc>
                <a:extLst>
                  <a:ext uri="{0D108BD9-81ED-4DB2-BD59-A6C34878D82A}">
                    <a16:rowId xmlns:a16="http://schemas.microsoft.com/office/drawing/2014/main" val="4153618186"/>
                  </a:ext>
                </a:extLst>
              </a:tr>
              <a:tr h="370840">
                <a:tc>
                  <a:txBody>
                    <a:bodyPr/>
                    <a:lstStyle/>
                    <a:p>
                      <a:pPr rtl="1"/>
                      <a:r>
                        <a:rPr lang="en-US" dirty="0" smtClean="0">
                          <a:solidFill>
                            <a:schemeClr val="tx1"/>
                          </a:solidFill>
                          <a:cs typeface="+mj-cs"/>
                        </a:rPr>
                        <a:t>24</a:t>
                      </a:r>
                      <a:endParaRPr lang="ar-SA" dirty="0">
                        <a:solidFill>
                          <a:schemeClr val="tx1"/>
                        </a:solidFill>
                        <a:cs typeface="+mj-cs"/>
                      </a:endParaRPr>
                    </a:p>
                  </a:txBody>
                  <a:tcPr/>
                </a:tc>
                <a:tc>
                  <a:txBody>
                    <a:bodyPr/>
                    <a:lstStyle/>
                    <a:p>
                      <a:pPr rtl="1"/>
                      <a:r>
                        <a:rPr lang="en-US" dirty="0" smtClean="0">
                          <a:solidFill>
                            <a:schemeClr val="tx1"/>
                          </a:solidFill>
                          <a:cs typeface="+mj-cs"/>
                        </a:rPr>
                        <a:t>Arts &amp; Humanities Citation Index (A&amp;HCI) --1975-present </a:t>
                      </a:r>
                      <a:endParaRPr lang="ar-SA" dirty="0">
                        <a:solidFill>
                          <a:schemeClr val="tx1"/>
                        </a:solidFill>
                        <a:cs typeface="+mj-cs"/>
                      </a:endParaRPr>
                    </a:p>
                  </a:txBody>
                  <a:tcPr/>
                </a:tc>
                <a:extLst>
                  <a:ext uri="{0D108BD9-81ED-4DB2-BD59-A6C34878D82A}">
                    <a16:rowId xmlns:a16="http://schemas.microsoft.com/office/drawing/2014/main" val="2270142059"/>
                  </a:ext>
                </a:extLst>
              </a:tr>
              <a:tr h="370840">
                <a:tc>
                  <a:txBody>
                    <a:bodyPr/>
                    <a:lstStyle/>
                    <a:p>
                      <a:pPr rtl="1"/>
                      <a:r>
                        <a:rPr lang="en-US" dirty="0" smtClean="0">
                          <a:solidFill>
                            <a:schemeClr val="tx1"/>
                          </a:solidFill>
                          <a:cs typeface="+mj-cs"/>
                        </a:rPr>
                        <a:t>4749</a:t>
                      </a:r>
                      <a:endParaRPr lang="ar-SA" dirty="0">
                        <a:solidFill>
                          <a:schemeClr val="tx1"/>
                        </a:solidFill>
                        <a:cs typeface="+mj-cs"/>
                      </a:endParaRPr>
                    </a:p>
                  </a:txBody>
                  <a:tcPr/>
                </a:tc>
                <a:tc>
                  <a:txBody>
                    <a:bodyPr/>
                    <a:lstStyle/>
                    <a:p>
                      <a:pPr rtl="1"/>
                      <a:r>
                        <a:rPr lang="en-US" dirty="0" smtClean="0">
                          <a:solidFill>
                            <a:schemeClr val="tx1"/>
                          </a:solidFill>
                          <a:cs typeface="+mj-cs"/>
                        </a:rPr>
                        <a:t>Conference Proceedings Citation Index- Science (CPCI-S) --1990-present </a:t>
                      </a:r>
                      <a:endParaRPr lang="ar-SA" dirty="0">
                        <a:solidFill>
                          <a:schemeClr val="tx1"/>
                        </a:solidFill>
                        <a:cs typeface="+mj-cs"/>
                      </a:endParaRPr>
                    </a:p>
                  </a:txBody>
                  <a:tcPr/>
                </a:tc>
                <a:extLst>
                  <a:ext uri="{0D108BD9-81ED-4DB2-BD59-A6C34878D82A}">
                    <a16:rowId xmlns:a16="http://schemas.microsoft.com/office/drawing/2014/main" val="1604004857"/>
                  </a:ext>
                </a:extLst>
              </a:tr>
              <a:tr h="370840">
                <a:tc>
                  <a:txBody>
                    <a:bodyPr/>
                    <a:lstStyle/>
                    <a:p>
                      <a:pPr rtl="1"/>
                      <a:r>
                        <a:rPr lang="en-US" dirty="0" smtClean="0">
                          <a:solidFill>
                            <a:schemeClr val="tx1"/>
                          </a:solidFill>
                          <a:cs typeface="+mj-cs"/>
                        </a:rPr>
                        <a:t>90</a:t>
                      </a:r>
                      <a:endParaRPr lang="ar-SA" dirty="0">
                        <a:solidFill>
                          <a:schemeClr val="tx1"/>
                        </a:solidFill>
                        <a:cs typeface="+mj-cs"/>
                      </a:endParaRPr>
                    </a:p>
                  </a:txBody>
                  <a:tcPr/>
                </a:tc>
                <a:tc>
                  <a:txBody>
                    <a:bodyPr/>
                    <a:lstStyle/>
                    <a:p>
                      <a:pPr rtl="1"/>
                      <a:r>
                        <a:rPr lang="en-US" dirty="0" smtClean="0">
                          <a:solidFill>
                            <a:schemeClr val="tx1"/>
                          </a:solidFill>
                          <a:cs typeface="+mj-cs"/>
                        </a:rPr>
                        <a:t>Conference Proceedings Citation Index- Social Science &amp; Humanities (CPCI-SSH) --1990-present </a:t>
                      </a:r>
                      <a:endParaRPr lang="ar-SA" dirty="0">
                        <a:solidFill>
                          <a:schemeClr val="tx1"/>
                        </a:solidFill>
                        <a:cs typeface="+mj-cs"/>
                      </a:endParaRPr>
                    </a:p>
                  </a:txBody>
                  <a:tcPr/>
                </a:tc>
                <a:extLst>
                  <a:ext uri="{0D108BD9-81ED-4DB2-BD59-A6C34878D82A}">
                    <a16:rowId xmlns:a16="http://schemas.microsoft.com/office/drawing/2014/main" val="3161979213"/>
                  </a:ext>
                </a:extLst>
              </a:tr>
              <a:tr h="370840">
                <a:tc>
                  <a:txBody>
                    <a:bodyPr/>
                    <a:lstStyle/>
                    <a:p>
                      <a:pPr rtl="1"/>
                      <a:r>
                        <a:rPr lang="en-US" dirty="0" smtClean="0">
                          <a:solidFill>
                            <a:schemeClr val="tx1"/>
                          </a:solidFill>
                          <a:cs typeface="+mj-cs"/>
                        </a:rPr>
                        <a:t>151</a:t>
                      </a:r>
                      <a:endParaRPr lang="ar-SA" dirty="0">
                        <a:solidFill>
                          <a:schemeClr val="tx1"/>
                        </a:solidFill>
                        <a:cs typeface="+mj-cs"/>
                      </a:endParaRPr>
                    </a:p>
                  </a:txBody>
                  <a:tcPr/>
                </a:tc>
                <a:tc>
                  <a:txBody>
                    <a:bodyPr/>
                    <a:lstStyle/>
                    <a:p>
                      <a:pPr rtl="1"/>
                      <a:r>
                        <a:rPr lang="en-US" dirty="0" smtClean="0">
                          <a:solidFill>
                            <a:schemeClr val="tx1"/>
                          </a:solidFill>
                          <a:cs typeface="+mj-cs"/>
                        </a:rPr>
                        <a:t>Book Citation Index– Science (BKCI-S) --2005-present </a:t>
                      </a:r>
                      <a:endParaRPr lang="ar-SA" dirty="0">
                        <a:solidFill>
                          <a:schemeClr val="tx1"/>
                        </a:solidFill>
                        <a:cs typeface="+mj-cs"/>
                      </a:endParaRPr>
                    </a:p>
                  </a:txBody>
                  <a:tcPr/>
                </a:tc>
                <a:extLst>
                  <a:ext uri="{0D108BD9-81ED-4DB2-BD59-A6C34878D82A}">
                    <a16:rowId xmlns:a16="http://schemas.microsoft.com/office/drawing/2014/main" val="2068065955"/>
                  </a:ext>
                </a:extLst>
              </a:tr>
              <a:tr h="370840">
                <a:tc>
                  <a:txBody>
                    <a:bodyPr/>
                    <a:lstStyle/>
                    <a:p>
                      <a:pPr rtl="1"/>
                      <a:r>
                        <a:rPr lang="en-US" dirty="0" smtClean="0">
                          <a:solidFill>
                            <a:schemeClr val="tx1"/>
                          </a:solidFill>
                          <a:cs typeface="+mj-cs"/>
                        </a:rPr>
                        <a:t>5</a:t>
                      </a:r>
                      <a:endParaRPr lang="ar-SA" dirty="0">
                        <a:solidFill>
                          <a:schemeClr val="tx1"/>
                        </a:solidFill>
                        <a:cs typeface="+mj-cs"/>
                      </a:endParaRPr>
                    </a:p>
                  </a:txBody>
                  <a:tcPr/>
                </a:tc>
                <a:tc>
                  <a:txBody>
                    <a:bodyPr/>
                    <a:lstStyle/>
                    <a:p>
                      <a:pPr rtl="1"/>
                      <a:r>
                        <a:rPr lang="en-US" dirty="0" smtClean="0">
                          <a:solidFill>
                            <a:schemeClr val="tx1"/>
                          </a:solidFill>
                          <a:cs typeface="+mj-cs"/>
                        </a:rPr>
                        <a:t>Book Citation Index– Social Sciences &amp; Humanities (BKCI-SSH) --2005-present </a:t>
                      </a:r>
                      <a:endParaRPr lang="ar-SA" dirty="0">
                        <a:solidFill>
                          <a:schemeClr val="tx1"/>
                        </a:solidFill>
                        <a:cs typeface="+mj-cs"/>
                      </a:endParaRPr>
                    </a:p>
                  </a:txBody>
                  <a:tcPr/>
                </a:tc>
                <a:extLst>
                  <a:ext uri="{0D108BD9-81ED-4DB2-BD59-A6C34878D82A}">
                    <a16:rowId xmlns:a16="http://schemas.microsoft.com/office/drawing/2014/main" val="3461442855"/>
                  </a:ext>
                </a:extLst>
              </a:tr>
              <a:tr h="370840">
                <a:tc>
                  <a:txBody>
                    <a:bodyPr/>
                    <a:lstStyle/>
                    <a:p>
                      <a:pPr rtl="1"/>
                      <a:r>
                        <a:rPr lang="en-US" dirty="0" smtClean="0">
                          <a:solidFill>
                            <a:schemeClr val="tx1"/>
                          </a:solidFill>
                          <a:cs typeface="+mj-cs"/>
                        </a:rPr>
                        <a:t>609</a:t>
                      </a:r>
                      <a:endParaRPr lang="ar-SA" dirty="0">
                        <a:solidFill>
                          <a:schemeClr val="tx1"/>
                        </a:solidFill>
                        <a:cs typeface="+mj-cs"/>
                      </a:endParaRPr>
                    </a:p>
                  </a:txBody>
                  <a:tcPr/>
                </a:tc>
                <a:tc>
                  <a:txBody>
                    <a:bodyPr/>
                    <a:lstStyle/>
                    <a:p>
                      <a:pPr rtl="1"/>
                      <a:r>
                        <a:rPr lang="en-US" dirty="0" smtClean="0">
                          <a:solidFill>
                            <a:schemeClr val="tx1"/>
                          </a:solidFill>
                          <a:cs typeface="+mj-cs"/>
                        </a:rPr>
                        <a:t>Emerging Sources Citation Index (ESCI) --2015-present </a:t>
                      </a:r>
                      <a:endParaRPr lang="ar-SA" dirty="0">
                        <a:solidFill>
                          <a:schemeClr val="tx1"/>
                        </a:solidFill>
                        <a:cs typeface="+mj-cs"/>
                      </a:endParaRPr>
                    </a:p>
                  </a:txBody>
                  <a:tcPr/>
                </a:tc>
                <a:extLst>
                  <a:ext uri="{0D108BD9-81ED-4DB2-BD59-A6C34878D82A}">
                    <a16:rowId xmlns:a16="http://schemas.microsoft.com/office/drawing/2014/main" val="1022965641"/>
                  </a:ext>
                </a:extLst>
              </a:tr>
              <a:tr h="370840">
                <a:tc>
                  <a:txBody>
                    <a:bodyPr/>
                    <a:lstStyle/>
                    <a:p>
                      <a:pPr rtl="1"/>
                      <a:r>
                        <a:rPr lang="en-US" dirty="0" smtClean="0">
                          <a:solidFill>
                            <a:schemeClr val="tx1"/>
                          </a:solidFill>
                          <a:cs typeface="+mj-cs"/>
                        </a:rPr>
                        <a:t>15</a:t>
                      </a:r>
                      <a:endParaRPr lang="fa-IR" dirty="0" smtClean="0">
                        <a:solidFill>
                          <a:schemeClr val="tx1"/>
                        </a:solidFill>
                        <a:cs typeface="+mj-cs"/>
                      </a:endParaRPr>
                    </a:p>
                    <a:p>
                      <a:pPr rtl="1"/>
                      <a:endParaRPr lang="fa-IR" dirty="0" smtClean="0">
                        <a:solidFill>
                          <a:schemeClr val="tx1"/>
                        </a:solidFill>
                        <a:cs typeface="+mj-cs"/>
                      </a:endParaRPr>
                    </a:p>
                    <a:p>
                      <a:pPr rtl="1"/>
                      <a:endParaRPr lang="fa-IR" dirty="0" smtClean="0">
                        <a:solidFill>
                          <a:schemeClr val="tx1"/>
                        </a:solidFill>
                        <a:cs typeface="+mj-cs"/>
                      </a:endParaRPr>
                    </a:p>
                    <a:p>
                      <a:pPr rtl="1"/>
                      <a:endParaRPr lang="fa-IR" dirty="0" smtClean="0">
                        <a:solidFill>
                          <a:schemeClr val="tx1"/>
                        </a:solidFill>
                        <a:cs typeface="+mj-cs"/>
                      </a:endParaRPr>
                    </a:p>
                    <a:p>
                      <a:pPr rtl="1"/>
                      <a:r>
                        <a:rPr lang="fa-IR" dirty="0" smtClean="0">
                          <a:solidFill>
                            <a:schemeClr val="tx1"/>
                          </a:solidFill>
                          <a:cs typeface="+mj-cs"/>
                        </a:rPr>
                        <a:t>17</a:t>
                      </a:r>
                      <a:endParaRPr lang="ar-SA" dirty="0">
                        <a:solidFill>
                          <a:schemeClr val="tx1"/>
                        </a:solidFill>
                        <a:cs typeface="+mj-cs"/>
                      </a:endParaRPr>
                    </a:p>
                  </a:txBody>
                  <a:tcPr/>
                </a:tc>
                <a:tc>
                  <a:txBody>
                    <a:bodyPr/>
                    <a:lstStyle/>
                    <a:p>
                      <a:pPr rtl="1"/>
                      <a:r>
                        <a:rPr lang="en-US" dirty="0" smtClean="0">
                          <a:solidFill>
                            <a:schemeClr val="tx1"/>
                          </a:solidFill>
                          <a:cs typeface="+mj-cs"/>
                        </a:rPr>
                        <a:t>Current Chemical Reactions (CCR-EXPANDED) --1985-present </a:t>
                      </a:r>
                      <a:br>
                        <a:rPr lang="en-US" dirty="0" smtClean="0">
                          <a:solidFill>
                            <a:schemeClr val="tx1"/>
                          </a:solidFill>
                          <a:cs typeface="+mj-cs"/>
                        </a:rPr>
                      </a:br>
                      <a:r>
                        <a:rPr lang="en-US" dirty="0" smtClean="0">
                          <a:solidFill>
                            <a:schemeClr val="tx1"/>
                          </a:solidFill>
                          <a:cs typeface="+mj-cs"/>
                        </a:rPr>
                        <a:t>(Includes </a:t>
                      </a:r>
                      <a:r>
                        <a:rPr lang="en-US" dirty="0" err="1" smtClean="0">
                          <a:solidFill>
                            <a:schemeClr val="tx1"/>
                          </a:solidFill>
                          <a:cs typeface="+mj-cs"/>
                        </a:rPr>
                        <a:t>Institut</a:t>
                      </a:r>
                      <a:r>
                        <a:rPr lang="en-US" dirty="0" smtClean="0">
                          <a:solidFill>
                            <a:schemeClr val="tx1"/>
                          </a:solidFill>
                          <a:cs typeface="+mj-cs"/>
                        </a:rPr>
                        <a:t> National de la </a:t>
                      </a:r>
                      <a:r>
                        <a:rPr lang="en-US" dirty="0" err="1" smtClean="0">
                          <a:solidFill>
                            <a:schemeClr val="tx1"/>
                          </a:solidFill>
                          <a:cs typeface="+mj-cs"/>
                        </a:rPr>
                        <a:t>Propriete</a:t>
                      </a:r>
                      <a:r>
                        <a:rPr lang="en-US" dirty="0" smtClean="0">
                          <a:solidFill>
                            <a:schemeClr val="tx1"/>
                          </a:solidFill>
                          <a:cs typeface="+mj-cs"/>
                        </a:rPr>
                        <a:t> </a:t>
                      </a:r>
                      <a:r>
                        <a:rPr lang="en-US" dirty="0" err="1" smtClean="0">
                          <a:solidFill>
                            <a:schemeClr val="tx1"/>
                          </a:solidFill>
                          <a:cs typeface="+mj-cs"/>
                        </a:rPr>
                        <a:t>Industrielle</a:t>
                      </a:r>
                      <a:r>
                        <a:rPr lang="en-US" dirty="0" smtClean="0">
                          <a:solidFill>
                            <a:schemeClr val="tx1"/>
                          </a:solidFill>
                          <a:cs typeface="+mj-cs"/>
                        </a:rPr>
                        <a:t> structure data back to 1840)</a:t>
                      </a:r>
                      <a:endParaRPr lang="fa-IR" dirty="0" smtClean="0">
                        <a:solidFill>
                          <a:schemeClr val="tx1"/>
                        </a:solidFill>
                        <a:cs typeface="+mj-cs"/>
                      </a:endParaRPr>
                    </a:p>
                    <a:p>
                      <a:pPr rtl="1"/>
                      <a:endParaRPr lang="fa-IR" dirty="0" smtClean="0">
                        <a:solidFill>
                          <a:schemeClr val="tx1"/>
                        </a:solidFill>
                        <a:cs typeface="+mj-cs"/>
                      </a:endParaRPr>
                    </a:p>
                    <a:p>
                      <a:pPr rtl="1"/>
                      <a:r>
                        <a:rPr lang="en-US" dirty="0" smtClean="0">
                          <a:solidFill>
                            <a:schemeClr val="tx1"/>
                          </a:solidFill>
                          <a:cs typeface="+mj-cs"/>
                        </a:rPr>
                        <a:t>Index </a:t>
                      </a:r>
                      <a:r>
                        <a:rPr lang="en-US" dirty="0" err="1" smtClean="0">
                          <a:solidFill>
                            <a:schemeClr val="tx1"/>
                          </a:solidFill>
                          <a:cs typeface="+mj-cs"/>
                        </a:rPr>
                        <a:t>Chemicus</a:t>
                      </a:r>
                      <a:r>
                        <a:rPr lang="en-US" dirty="0" smtClean="0">
                          <a:solidFill>
                            <a:schemeClr val="tx1"/>
                          </a:solidFill>
                          <a:cs typeface="+mj-cs"/>
                        </a:rPr>
                        <a:t> (IC) --1993-present </a:t>
                      </a:r>
                      <a:endParaRPr lang="ar-SA" dirty="0">
                        <a:solidFill>
                          <a:schemeClr val="tx1"/>
                        </a:solidFill>
                        <a:cs typeface="+mj-cs"/>
                      </a:endParaRPr>
                    </a:p>
                  </a:txBody>
                  <a:tcPr/>
                </a:tc>
                <a:extLst>
                  <a:ext uri="{0D108BD9-81ED-4DB2-BD59-A6C34878D82A}">
                    <a16:rowId xmlns:a16="http://schemas.microsoft.com/office/drawing/2014/main" val="2169280237"/>
                  </a:ext>
                </a:extLst>
              </a:tr>
            </a:tbl>
          </a:graphicData>
        </a:graphic>
      </p:graphicFrame>
      <p:sp>
        <p:nvSpPr>
          <p:cNvPr id="7" name="Rectangle 6"/>
          <p:cNvSpPr/>
          <p:nvPr/>
        </p:nvSpPr>
        <p:spPr>
          <a:xfrm>
            <a:off x="1366760" y="226559"/>
            <a:ext cx="8817676" cy="830997"/>
          </a:xfrm>
          <a:prstGeom prst="rect">
            <a:avLst/>
          </a:prstGeom>
        </p:spPr>
        <p:txBody>
          <a:bodyPr wrap="square">
            <a:spAutoFit/>
          </a:bodyPr>
          <a:lstStyle/>
          <a:p>
            <a:pPr algn="ctr" rtl="1">
              <a:defRPr/>
            </a:pPr>
            <a:r>
              <a:rPr lang="fa-IR" sz="2400" b="1" dirty="0" smtClean="0">
                <a:solidFill>
                  <a:srgbClr val="0070C0"/>
                </a:solidFill>
                <a:cs typeface="B Nazanin" panose="00000400000000000000" pitchFamily="2" charset="-78"/>
              </a:rPr>
              <a:t>تعداد کل مدارک </a:t>
            </a:r>
            <a:r>
              <a:rPr lang="en-US" sz="2400" b="1" dirty="0" smtClean="0">
                <a:solidFill>
                  <a:srgbClr val="0070C0"/>
                </a:solidFill>
                <a:cs typeface="B Nazanin" panose="00000400000000000000" pitchFamily="2" charset="-78"/>
              </a:rPr>
              <a:t>ISI</a:t>
            </a:r>
            <a:r>
              <a:rPr lang="fa-IR" sz="2400" b="1" dirty="0">
                <a:solidFill>
                  <a:srgbClr val="0070C0"/>
                </a:solidFill>
                <a:cs typeface="B Nazanin" panose="00000400000000000000" pitchFamily="2" charset="-78"/>
              </a:rPr>
              <a:t> دانشگاه: </a:t>
            </a:r>
            <a:r>
              <a:rPr lang="fa-IR" sz="2400" b="1" dirty="0" smtClean="0">
                <a:solidFill>
                  <a:srgbClr val="0070C0"/>
                </a:solidFill>
                <a:cs typeface="B Nazanin" panose="00000400000000000000" pitchFamily="2" charset="-78"/>
              </a:rPr>
              <a:t>23469</a:t>
            </a:r>
          </a:p>
          <a:p>
            <a:pPr lvl="0" algn="r" rtl="1">
              <a:defRPr/>
            </a:pPr>
            <a:endParaRPr lang="fa-IR" sz="2400" dirty="0" smtClean="0">
              <a:solidFill>
                <a:srgbClr val="0070C0"/>
              </a:solidFill>
              <a:cs typeface="B Nazanin" panose="00000400000000000000" pitchFamily="2" charset="-78"/>
            </a:endParaRPr>
          </a:p>
        </p:txBody>
      </p:sp>
      <p:sp>
        <p:nvSpPr>
          <p:cNvPr id="4" name="Rectangle 3"/>
          <p:cNvSpPr/>
          <p:nvPr/>
        </p:nvSpPr>
        <p:spPr>
          <a:xfrm>
            <a:off x="9511389" y="6427352"/>
            <a:ext cx="2270173" cy="369332"/>
          </a:xfrm>
          <a:prstGeom prst="rect">
            <a:avLst/>
          </a:prstGeom>
        </p:spPr>
        <p:txBody>
          <a:bodyPr wrap="none">
            <a:spAutoFit/>
          </a:bodyPr>
          <a:lstStyle/>
          <a:p>
            <a:pPr rtl="1">
              <a:defRPr/>
            </a:pPr>
            <a:r>
              <a:rPr lang="fa-IR" dirty="0">
                <a:cs typeface="B Nazanin" panose="00000400000000000000" pitchFamily="2" charset="-78"/>
              </a:rPr>
              <a:t>تاریخ استخراج داده: 980218</a:t>
            </a:r>
            <a:endParaRPr lang="ar-SA" dirty="0">
              <a:cs typeface="B Nazanin" panose="00000400000000000000" pitchFamily="2" charset="-78"/>
            </a:endParaRPr>
          </a:p>
        </p:txBody>
      </p:sp>
    </p:spTree>
    <p:extLst>
      <p:ext uri="{BB962C8B-B14F-4D97-AF65-F5344CB8AC3E}">
        <p14:creationId xmlns:p14="http://schemas.microsoft.com/office/powerpoint/2010/main" val="31159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ar-SA" smtClean="0"/>
              <a:t>04/03/2019</a:t>
            </a:r>
            <a:endParaRPr lang="ar-SA"/>
          </a:p>
        </p:txBody>
      </p:sp>
      <p:sp>
        <p:nvSpPr>
          <p:cNvPr id="3" name="Slide Number Placeholder 2"/>
          <p:cNvSpPr>
            <a:spLocks noGrp="1"/>
          </p:cNvSpPr>
          <p:nvPr>
            <p:ph type="sldNum" sz="quarter" idx="12"/>
          </p:nvPr>
        </p:nvSpPr>
        <p:spPr/>
        <p:txBody>
          <a:bodyPr/>
          <a:lstStyle/>
          <a:p>
            <a:fld id="{3EB652B2-3F4D-4865-AAC8-13DC514DCEC8}" type="slidenum">
              <a:rPr lang="ar-SA" smtClean="0"/>
              <a:t>8</a:t>
            </a:fld>
            <a:endParaRPr lang="ar-S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26" y="1269242"/>
            <a:ext cx="10101047" cy="4871888"/>
          </a:xfrm>
          <a:prstGeom prst="rect">
            <a:avLst/>
          </a:prstGeom>
        </p:spPr>
      </p:pic>
      <p:sp>
        <p:nvSpPr>
          <p:cNvPr id="6" name="Rectangle 5"/>
          <p:cNvSpPr/>
          <p:nvPr/>
        </p:nvSpPr>
        <p:spPr>
          <a:xfrm>
            <a:off x="1446663" y="403119"/>
            <a:ext cx="7656394" cy="369332"/>
          </a:xfrm>
          <a:prstGeom prst="rect">
            <a:avLst/>
          </a:prstGeom>
        </p:spPr>
        <p:txBody>
          <a:bodyPr wrap="square">
            <a:spAutoFit/>
          </a:bodyPr>
          <a:lstStyle/>
          <a:p>
            <a:pPr algn="r" rtl="1">
              <a:defRPr/>
            </a:pPr>
            <a:r>
              <a:rPr lang="fa-IR" b="1" dirty="0" smtClean="0">
                <a:cs typeface="B Nazanin" panose="00000400000000000000" pitchFamily="2" charset="-78"/>
              </a:rPr>
              <a:t>تولیدات علمی  دانشگاه در هسته وب علوم (</a:t>
            </a:r>
            <a:r>
              <a:rPr lang="en-US" b="1" dirty="0" smtClean="0">
                <a:cs typeface="B Nazanin" panose="00000400000000000000" pitchFamily="2" charset="-78"/>
              </a:rPr>
              <a:t>WOS Core Collection</a:t>
            </a:r>
            <a:r>
              <a:rPr lang="fa-IR" b="1" dirty="0" smtClean="0">
                <a:cs typeface="B Nazanin" panose="00000400000000000000" pitchFamily="2" charset="-78"/>
              </a:rPr>
              <a:t>)  به تفکیک نوع مدارک</a:t>
            </a:r>
            <a:endParaRPr lang="fa-IR" dirty="0" smtClean="0">
              <a:cs typeface="B Nazanin" panose="00000400000000000000" pitchFamily="2" charset="-78"/>
            </a:endParaRPr>
          </a:p>
        </p:txBody>
      </p:sp>
    </p:spTree>
    <p:extLst>
      <p:ext uri="{BB962C8B-B14F-4D97-AF65-F5344CB8AC3E}">
        <p14:creationId xmlns:p14="http://schemas.microsoft.com/office/powerpoint/2010/main" val="398208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36" y="1585104"/>
            <a:ext cx="10020797" cy="4833182"/>
          </a:xfrm>
          <a:prstGeom prst="rect">
            <a:avLst/>
          </a:prstGeom>
        </p:spPr>
      </p:pic>
      <p:sp>
        <p:nvSpPr>
          <p:cNvPr id="3" name="Rectangle 2"/>
          <p:cNvSpPr/>
          <p:nvPr/>
        </p:nvSpPr>
        <p:spPr>
          <a:xfrm>
            <a:off x="859809" y="403119"/>
            <a:ext cx="8543498" cy="646331"/>
          </a:xfrm>
          <a:prstGeom prst="rect">
            <a:avLst/>
          </a:prstGeom>
        </p:spPr>
        <p:txBody>
          <a:bodyPr wrap="square">
            <a:spAutoFit/>
          </a:bodyPr>
          <a:lstStyle/>
          <a:p>
            <a:pPr algn="r" rtl="1">
              <a:defRPr/>
            </a:pPr>
            <a:r>
              <a:rPr lang="fa-IR" b="1" dirty="0" smtClean="0">
                <a:cs typeface="B Nazanin" panose="00000400000000000000" pitchFamily="2" charset="-78"/>
              </a:rPr>
              <a:t>تولیدات علمی  دانشگاه در هسته وب علوم (</a:t>
            </a:r>
            <a:r>
              <a:rPr lang="en-US" b="1" dirty="0" smtClean="0">
                <a:cs typeface="B Nazanin" panose="00000400000000000000" pitchFamily="2" charset="-78"/>
              </a:rPr>
              <a:t>WOS Core Collection</a:t>
            </a:r>
            <a:r>
              <a:rPr lang="fa-IR" b="1" dirty="0">
                <a:cs typeface="B Nazanin" panose="00000400000000000000" pitchFamily="2" charset="-78"/>
              </a:rPr>
              <a:t>)  به تفکیک حوزه موضوعی</a:t>
            </a:r>
            <a:endParaRPr lang="fa-IR" dirty="0">
              <a:cs typeface="B Nazanin" panose="00000400000000000000" pitchFamily="2" charset="-78"/>
            </a:endParaRPr>
          </a:p>
          <a:p>
            <a:pPr algn="r" rtl="1">
              <a:defRPr/>
            </a:pPr>
            <a:endParaRPr lang="fa-IR" dirty="0" smtClean="0">
              <a:cs typeface="B Nazanin" panose="00000400000000000000" pitchFamily="2" charset="-78"/>
            </a:endParaRPr>
          </a:p>
        </p:txBody>
      </p:sp>
    </p:spTree>
    <p:extLst>
      <p:ext uri="{BB962C8B-B14F-4D97-AF65-F5344CB8AC3E}">
        <p14:creationId xmlns:p14="http://schemas.microsoft.com/office/powerpoint/2010/main" val="2694000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1454</Words>
  <Application>Microsoft Office PowerPoint</Application>
  <PresentationFormat>Widescreen</PresentationFormat>
  <Paragraphs>237</Paragraphs>
  <Slides>43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&amp;quot</vt:lpstr>
      <vt:lpstr>arial</vt:lpstr>
      <vt:lpstr>arial</vt:lpstr>
      <vt:lpstr>B Lotus</vt:lpstr>
      <vt:lpstr>B Nazanin</vt:lpstr>
      <vt:lpstr>B Titr</vt:lpstr>
      <vt:lpstr>Calibri</vt:lpstr>
      <vt:lpstr>Calibri Light</vt:lpstr>
      <vt:lpstr>IRANSans</vt:lpstr>
      <vt:lpstr>Roboto</vt:lpstr>
      <vt:lpstr>Roboto Condensed</vt:lpstr>
      <vt:lpstr>Times New Roman</vt:lpstr>
      <vt:lpstr>Univers</vt:lpstr>
      <vt:lpstr>Wingdings</vt:lpstr>
      <vt:lpstr>Yagut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2019-03-04T11:51:49Z</dcterms:created>
  <dcterms:modified xsi:type="dcterms:W3CDTF">2019-12-31T11:36:11Z</dcterms:modified>
  <cp:contentStatus/>
</cp:coreProperties>
</file>